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8" r:id="rId3"/>
    <p:sldId id="257" r:id="rId4"/>
    <p:sldId id="261" r:id="rId5"/>
    <p:sldId id="262" r:id="rId6"/>
    <p:sldId id="263" r:id="rId7"/>
    <p:sldId id="267" r:id="rId8"/>
    <p:sldId id="266" r:id="rId9"/>
    <p:sldId id="259"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4213"/>
  </p:normalViewPr>
  <p:slideViewPr>
    <p:cSldViewPr snapToGrid="0" snapToObjects="1">
      <p:cViewPr varScale="1">
        <p:scale>
          <a:sx n="79" d="100"/>
          <a:sy n="79" d="100"/>
        </p:scale>
        <p:origin x="17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mkumada/Documents/class/2020/work/combo3/mywork/data/out3-2.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kumada/Documents/class/2020/work/combo3/mywork/data/out3-1.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delta- trial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'out3-2'!$D$1</c:f>
              <c:strCache>
                <c:ptCount val="1"/>
                <c:pt idx="0">
                  <c:v>delta</c:v>
                </c:pt>
              </c:strCache>
            </c:strRef>
          </c:tx>
          <c:spPr>
            <a:ln w="19050" cap="rnd">
              <a:noFill/>
              <a:round/>
            </a:ln>
            <a:effectLst/>
          </c:spPr>
          <c:marker>
            <c:symbol val="circle"/>
            <c:size val="5"/>
            <c:spPr>
              <a:solidFill>
                <a:schemeClr val="accent1"/>
              </a:solidFill>
              <a:ln w="9525">
                <a:solidFill>
                  <a:schemeClr val="accent1"/>
                </a:solidFill>
              </a:ln>
              <a:effectLst/>
            </c:spPr>
          </c:marker>
          <c:yVal>
            <c:numRef>
              <c:f>'out3-2'!$D$2:$D$52</c:f>
              <c:numCache>
                <c:formatCode>General</c:formatCode>
                <c:ptCount val="51"/>
                <c:pt idx="0">
                  <c:v>0.98994949366116602</c:v>
                </c:pt>
                <c:pt idx="1">
                  <c:v>0.98994949366116602</c:v>
                </c:pt>
                <c:pt idx="2">
                  <c:v>0.98994949366116602</c:v>
                </c:pt>
                <c:pt idx="3">
                  <c:v>0.67453687816160202</c:v>
                </c:pt>
                <c:pt idx="4">
                  <c:v>0.50990195135927796</c:v>
                </c:pt>
                <c:pt idx="5">
                  <c:v>0.36817870057290802</c:v>
                </c:pt>
                <c:pt idx="6">
                  <c:v>0.35930447308730001</c:v>
                </c:pt>
                <c:pt idx="7">
                  <c:v>0.34874533552876302</c:v>
                </c:pt>
                <c:pt idx="8">
                  <c:v>0.33873923315376597</c:v>
                </c:pt>
                <c:pt idx="9">
                  <c:v>0.32926883962804598</c:v>
                </c:pt>
                <c:pt idx="10">
                  <c:v>0.32031788944087702</c:v>
                </c:pt>
                <c:pt idx="11">
                  <c:v>0.312018223667827</c:v>
                </c:pt>
                <c:pt idx="12">
                  <c:v>0.30347361539630002</c:v>
                </c:pt>
                <c:pt idx="13">
                  <c:v>0.29584785204069503</c:v>
                </c:pt>
                <c:pt idx="14">
                  <c:v>0.28766564408933099</c:v>
                </c:pt>
                <c:pt idx="15">
                  <c:v>0.28066975291983498</c:v>
                </c:pt>
                <c:pt idx="16">
                  <c:v>0.27440581603644598</c:v>
                </c:pt>
                <c:pt idx="17">
                  <c:v>0.26885674739028498</c:v>
                </c:pt>
                <c:pt idx="18">
                  <c:v>0.26400355968644701</c:v>
                </c:pt>
                <c:pt idx="19">
                  <c:v>0.25571624156788902</c:v>
                </c:pt>
                <c:pt idx="20">
                  <c:v>0.25139610179952998</c:v>
                </c:pt>
                <c:pt idx="21">
                  <c:v>0.24336058993046</c:v>
                </c:pt>
                <c:pt idx="22">
                  <c:v>0.23571339129020599</c:v>
                </c:pt>
                <c:pt idx="23">
                  <c:v>0.228449883152576</c:v>
                </c:pt>
                <c:pt idx="24">
                  <c:v>0.221565998628213</c:v>
                </c:pt>
                <c:pt idx="25">
                  <c:v>0.215058131676065</c:v>
                </c:pt>
                <c:pt idx="26">
                  <c:v>0.210521883652075</c:v>
                </c:pt>
                <c:pt idx="27">
                  <c:v>0.20664165443878099</c:v>
                </c:pt>
                <c:pt idx="28">
                  <c:v>0.20009433107100399</c:v>
                </c:pt>
                <c:pt idx="29">
                  <c:v>0.19665571282766001</c:v>
                </c:pt>
                <c:pt idx="30">
                  <c:v>0.19385008297981199</c:v>
                </c:pt>
                <c:pt idx="31">
                  <c:v>0.187234578677863</c:v>
                </c:pt>
                <c:pt idx="32">
                  <c:v>0.180945973619943</c:v>
                </c:pt>
                <c:pt idx="33">
                  <c:v>0.17498524140836499</c:v>
                </c:pt>
                <c:pt idx="34">
                  <c:v>0.169353837072101</c:v>
                </c:pt>
                <c:pt idx="35">
                  <c:v>0.166295883856619</c:v>
                </c:pt>
                <c:pt idx="36">
                  <c:v>0.160747859740971</c:v>
                </c:pt>
                <c:pt idx="37">
                  <c:v>0.155522170630608</c:v>
                </c:pt>
                <c:pt idx="38">
                  <c:v>0.15062209612132399</c:v>
                </c:pt>
                <c:pt idx="39">
                  <c:v>0.14743928628996</c:v>
                </c:pt>
                <c:pt idx="40">
                  <c:v>0.14259175983309499</c:v>
                </c:pt>
                <c:pt idx="41">
                  <c:v>0.139785301643468</c:v>
                </c:pt>
                <c:pt idx="42">
                  <c:v>0.134976763744664</c:v>
                </c:pt>
                <c:pt idx="43">
                  <c:v>0.13048463153588299</c:v>
                </c:pt>
                <c:pt idx="44">
                  <c:v>0.12631514059444099</c:v>
                </c:pt>
                <c:pt idx="45">
                  <c:v>0.122474487139158</c:v>
                </c:pt>
                <c:pt idx="46">
                  <c:v>0.119133228795804</c:v>
                </c:pt>
                <c:pt idx="47">
                  <c:v>0.116464646313078</c:v>
                </c:pt>
                <c:pt idx="48">
                  <c:v>0.11447256583469</c:v>
                </c:pt>
                <c:pt idx="49">
                  <c:v>0.11000268958519201</c:v>
                </c:pt>
                <c:pt idx="50">
                  <c:v>0.108379111207057</c:v>
                </c:pt>
              </c:numCache>
            </c:numRef>
          </c:yVal>
          <c:smooth val="0"/>
          <c:extLst>
            <c:ext xmlns:c16="http://schemas.microsoft.com/office/drawing/2014/chart" uri="{C3380CC4-5D6E-409C-BE32-E72D297353CC}">
              <c16:uniqueId val="{00000000-EC0D-A643-ADFD-D8CA89A33151}"/>
            </c:ext>
          </c:extLst>
        </c:ser>
        <c:dLbls>
          <c:showLegendKey val="0"/>
          <c:showVal val="0"/>
          <c:showCatName val="0"/>
          <c:showSerName val="0"/>
          <c:showPercent val="0"/>
          <c:showBubbleSize val="0"/>
        </c:dLbls>
        <c:axId val="531178863"/>
        <c:axId val="531188143"/>
      </c:scatterChart>
      <c:valAx>
        <c:axId val="531178863"/>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1188143"/>
        <c:crosses val="autoZero"/>
        <c:crossBetween val="midCat"/>
      </c:valAx>
      <c:valAx>
        <c:axId val="5311881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311788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delta-</a:t>
            </a:r>
            <a:r>
              <a:rPr lang="en-US" altLang="ja-JP" baseline="0" dirty="0"/>
              <a:t> trial</a:t>
            </a:r>
            <a:endParaRPr lang="en-US" altLang="ja-JP"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tx>
            <c:strRef>
              <c:f>'out3-1'!$D$1</c:f>
              <c:strCache>
                <c:ptCount val="1"/>
                <c:pt idx="0">
                  <c:v>delta</c:v>
                </c:pt>
              </c:strCache>
            </c:strRef>
          </c:tx>
          <c:spPr>
            <a:ln w="19050" cap="rnd">
              <a:noFill/>
              <a:round/>
            </a:ln>
            <a:effectLst/>
          </c:spPr>
          <c:marker>
            <c:symbol val="circle"/>
            <c:size val="5"/>
            <c:spPr>
              <a:solidFill>
                <a:schemeClr val="accent1"/>
              </a:solidFill>
              <a:ln w="9525">
                <a:solidFill>
                  <a:schemeClr val="accent1"/>
                </a:solidFill>
              </a:ln>
              <a:effectLst/>
            </c:spPr>
          </c:marker>
          <c:yVal>
            <c:numRef>
              <c:f>'out3-1'!$D$2:$D$52</c:f>
              <c:numCache>
                <c:formatCode>General</c:formatCode>
                <c:ptCount val="51"/>
                <c:pt idx="0">
                  <c:v>0.98994949366116602</c:v>
                </c:pt>
                <c:pt idx="1">
                  <c:v>0.61644140029689698</c:v>
                </c:pt>
                <c:pt idx="2">
                  <c:v>0.63420991968134799</c:v>
                </c:pt>
                <c:pt idx="3">
                  <c:v>0.61644140029689698</c:v>
                </c:pt>
                <c:pt idx="4">
                  <c:v>0.61644140029689698</c:v>
                </c:pt>
                <c:pt idx="5">
                  <c:v>0.410960933531265</c:v>
                </c:pt>
                <c:pt idx="6">
                  <c:v>0.41549535264275</c:v>
                </c:pt>
                <c:pt idx="7">
                  <c:v>0.398853716543838</c:v>
                </c:pt>
                <c:pt idx="8">
                  <c:v>0.40068598270931899</c:v>
                </c:pt>
                <c:pt idx="9">
                  <c:v>0.40289479861373201</c:v>
                </c:pt>
                <c:pt idx="10">
                  <c:v>0.40543642932628998</c:v>
                </c:pt>
                <c:pt idx="11">
                  <c:v>0.389980103563489</c:v>
                </c:pt>
                <c:pt idx="12">
                  <c:v>0.39376404422156103</c:v>
                </c:pt>
                <c:pt idx="13">
                  <c:v>0.37892125155352802</c:v>
                </c:pt>
                <c:pt idx="14">
                  <c:v>0.36450932050977802</c:v>
                </c:pt>
                <c:pt idx="15">
                  <c:v>0.36867108287325501</c:v>
                </c:pt>
                <c:pt idx="16">
                  <c:v>0.37135586375354002</c:v>
                </c:pt>
                <c:pt idx="17">
                  <c:v>0.35765439556458201</c:v>
                </c:pt>
                <c:pt idx="18">
                  <c:v>0.36077625281812098</c:v>
                </c:pt>
                <c:pt idx="19">
                  <c:v>0.36413340093187602</c:v>
                </c:pt>
                <c:pt idx="20">
                  <c:v>0.36769552621700402</c:v>
                </c:pt>
                <c:pt idx="21">
                  <c:v>0.37068851115076201</c:v>
                </c:pt>
                <c:pt idx="22">
                  <c:v>0.35793772231280402</c:v>
                </c:pt>
                <c:pt idx="23">
                  <c:v>0.36114726972157801</c:v>
                </c:pt>
                <c:pt idx="24">
                  <c:v>0.34882089022789498</c:v>
                </c:pt>
                <c:pt idx="25">
                  <c:v>0.35222507009013398</c:v>
                </c:pt>
                <c:pt idx="26">
                  <c:v>0.35579981321992599</c:v>
                </c:pt>
                <c:pt idx="27">
                  <c:v>0.35861124160515601</c:v>
                </c:pt>
                <c:pt idx="28">
                  <c:v>0.36153011064486501</c:v>
                </c:pt>
                <c:pt idx="29">
                  <c:v>0.34994330606587898</c:v>
                </c:pt>
                <c:pt idx="30">
                  <c:v>0.33863148152056999</c:v>
                </c:pt>
                <c:pt idx="31">
                  <c:v>0.34204234996930599</c:v>
                </c:pt>
                <c:pt idx="32">
                  <c:v>0.331110304215881</c:v>
                </c:pt>
                <c:pt idx="33">
                  <c:v>0.33477820460864999</c:v>
                </c:pt>
                <c:pt idx="34">
                  <c:v>0.337486644472897</c:v>
                </c:pt>
                <c:pt idx="35">
                  <c:v>0.34029761846918999</c:v>
                </c:pt>
                <c:pt idx="36">
                  <c:v>0.34319861834139898</c:v>
                </c:pt>
                <c:pt idx="37">
                  <c:v>0.33281465632261098</c:v>
                </c:pt>
                <c:pt idx="38">
                  <c:v>0.335962575477734</c:v>
                </c:pt>
                <c:pt idx="39">
                  <c:v>0.33923995681876701</c:v>
                </c:pt>
                <c:pt idx="40">
                  <c:v>0.32927352251825298</c:v>
                </c:pt>
                <c:pt idx="41">
                  <c:v>0.31951840931140202</c:v>
                </c:pt>
                <c:pt idx="42">
                  <c:v>0.30996830257689501</c:v>
                </c:pt>
                <c:pt idx="43">
                  <c:v>0.31270474342383497</c:v>
                </c:pt>
                <c:pt idx="44">
                  <c:v>0.31614386628458901</c:v>
                </c:pt>
                <c:pt idx="45">
                  <c:v>0.31968734726291498</c:v>
                </c:pt>
                <c:pt idx="46">
                  <c:v>0.31054720212643</c:v>
                </c:pt>
                <c:pt idx="47">
                  <c:v>0.30159131967965003</c:v>
                </c:pt>
                <c:pt idx="48">
                  <c:v>0.29281463263748297</c:v>
                </c:pt>
                <c:pt idx="49">
                  <c:v>0.29531599763903399</c:v>
                </c:pt>
                <c:pt idx="50">
                  <c:v>0.29791413942127698</c:v>
                </c:pt>
              </c:numCache>
            </c:numRef>
          </c:yVal>
          <c:smooth val="0"/>
          <c:extLst>
            <c:ext xmlns:c16="http://schemas.microsoft.com/office/drawing/2014/chart" uri="{C3380CC4-5D6E-409C-BE32-E72D297353CC}">
              <c16:uniqueId val="{00000000-76B7-AA42-945A-6325360488F0}"/>
            </c:ext>
          </c:extLst>
        </c:ser>
        <c:dLbls>
          <c:showLegendKey val="0"/>
          <c:showVal val="0"/>
          <c:showCatName val="0"/>
          <c:showSerName val="0"/>
          <c:showPercent val="0"/>
          <c:showBubbleSize val="0"/>
        </c:dLbls>
        <c:axId val="543144207"/>
        <c:axId val="529746463"/>
      </c:scatterChart>
      <c:valAx>
        <c:axId val="543144207"/>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29746463"/>
        <c:crosses val="autoZero"/>
        <c:crossBetween val="midCat"/>
      </c:valAx>
      <c:valAx>
        <c:axId val="529746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144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227B-A4EE-5845-9D77-38BDE7A2EF0B}" type="datetimeFigureOut">
              <a:rPr kumimoji="1" lang="ja-JP" altLang="en-US" smtClean="0"/>
              <a:t>2020/12/21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5D393-7AC9-C34F-B0EF-CED632678C48}" type="slidenum">
              <a:rPr kumimoji="1" lang="ja-JP" altLang="en-US" smtClean="0"/>
              <a:t>‹#›</a:t>
            </a:fld>
            <a:endParaRPr kumimoji="1" lang="ja-JP" altLang="en-US"/>
          </a:p>
        </p:txBody>
      </p:sp>
    </p:spTree>
    <p:extLst>
      <p:ext uri="{BB962C8B-B14F-4D97-AF65-F5344CB8AC3E}">
        <p14:creationId xmlns:p14="http://schemas.microsoft.com/office/powerpoint/2010/main" val="3735525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Hello, everyone. I’m Masahito </a:t>
            </a:r>
            <a:r>
              <a:rPr kumimoji="1" lang="en" altLang="ja-JP" dirty="0" err="1"/>
              <a:t>Kumada</a:t>
            </a:r>
            <a:r>
              <a:rPr kumimoji="1" lang="en"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I am working on</a:t>
            </a:r>
            <a:r>
              <a:rPr kumimoji="1" lang="en-US" altLang="ja-JP" dirty="0"/>
              <a:t> </a:t>
            </a:r>
            <a:r>
              <a:rPr kumimoji="1" lang="en" altLang="ja-JP" b="1" dirty="0"/>
              <a:t>Development of a smell synthesis system using machine learning</a:t>
            </a:r>
            <a:r>
              <a:rPr kumimoji="1" lang="en-US" altLang="ja-JP" b="1" dirty="0"/>
              <a:t> </a:t>
            </a:r>
            <a:r>
              <a:rPr kumimoji="1" lang="en" altLang="ja-JP" dirty="0"/>
              <a:t>for my master's degree.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dirty="0"/>
              <a:t>Today, I’m taking about this.</a:t>
            </a:r>
          </a:p>
        </p:txBody>
      </p:sp>
      <p:sp>
        <p:nvSpPr>
          <p:cNvPr id="4" name="スライド番号プレースホルダー 3"/>
          <p:cNvSpPr>
            <a:spLocks noGrp="1"/>
          </p:cNvSpPr>
          <p:nvPr>
            <p:ph type="sldNum" sz="quarter" idx="5"/>
          </p:nvPr>
        </p:nvSpPr>
        <p:spPr/>
        <p:txBody>
          <a:bodyPr/>
          <a:lstStyle/>
          <a:p>
            <a:fld id="{8295D393-7AC9-C34F-B0EF-CED632678C48}" type="slidenum">
              <a:rPr kumimoji="1" lang="ja-JP" altLang="en-US" smtClean="0"/>
              <a:t>1</a:t>
            </a:fld>
            <a:endParaRPr kumimoji="1" lang="ja-JP" altLang="en-US"/>
          </a:p>
        </p:txBody>
      </p:sp>
    </p:spTree>
    <p:extLst>
      <p:ext uri="{BB962C8B-B14F-4D97-AF65-F5344CB8AC3E}">
        <p14:creationId xmlns:p14="http://schemas.microsoft.com/office/powerpoint/2010/main" val="3203164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We usually perceive smells and tastes through our nose and tongue.</a:t>
            </a:r>
          </a:p>
          <a:p>
            <a:r>
              <a:rPr kumimoji="1" lang="en" altLang="ja-JP" dirty="0"/>
              <a:t>And, we know components of taste like  on the other hand, we don‘t even know what constitutes a smell .</a:t>
            </a:r>
          </a:p>
          <a:p>
            <a:r>
              <a:rPr kumimoji="1" lang="en" altLang="ja-JP" dirty="0"/>
              <a:t>In other words, the components of smell are not well understood, and until recently, it has not been possible to quantify them.</a:t>
            </a:r>
            <a:endParaRPr kumimoji="1" lang="ja-JP" altLang="en-US"/>
          </a:p>
        </p:txBody>
      </p:sp>
      <p:sp>
        <p:nvSpPr>
          <p:cNvPr id="4" name="スライド番号プレースホルダー 3"/>
          <p:cNvSpPr>
            <a:spLocks noGrp="1"/>
          </p:cNvSpPr>
          <p:nvPr>
            <p:ph type="sldNum" sz="quarter" idx="5"/>
          </p:nvPr>
        </p:nvSpPr>
        <p:spPr/>
        <p:txBody>
          <a:bodyPr/>
          <a:lstStyle/>
          <a:p>
            <a:fld id="{8295D393-7AC9-C34F-B0EF-CED632678C48}" type="slidenum">
              <a:rPr kumimoji="1" lang="ja-JP" altLang="en-US" smtClean="0"/>
              <a:t>2</a:t>
            </a:fld>
            <a:endParaRPr kumimoji="1" lang="ja-JP" altLang="en-US"/>
          </a:p>
        </p:txBody>
      </p:sp>
    </p:spTree>
    <p:extLst>
      <p:ext uri="{BB962C8B-B14F-4D97-AF65-F5344CB8AC3E}">
        <p14:creationId xmlns:p14="http://schemas.microsoft.com/office/powerpoint/2010/main" val="1121218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Recently, a device called MSS has been developed that can quantify odors as a vector. </a:t>
            </a:r>
          </a:p>
          <a:p>
            <a:r>
              <a:rPr kumimoji="1" lang="en" altLang="ja-JP" dirty="0"/>
              <a:t>Using this device, it is now possible to quantitatively analyze the ratio of the odor of one substance to another in order to synthesize the odor of one or more substances.</a:t>
            </a:r>
            <a:endParaRPr kumimoji="1" lang="ja-JP" altLang="en-US"/>
          </a:p>
        </p:txBody>
      </p:sp>
      <p:sp>
        <p:nvSpPr>
          <p:cNvPr id="4" name="スライド番号プレースホルダー 3"/>
          <p:cNvSpPr>
            <a:spLocks noGrp="1"/>
          </p:cNvSpPr>
          <p:nvPr>
            <p:ph type="sldNum" sz="quarter" idx="5"/>
          </p:nvPr>
        </p:nvSpPr>
        <p:spPr/>
        <p:txBody>
          <a:bodyPr/>
          <a:lstStyle/>
          <a:p>
            <a:fld id="{8295D393-7AC9-C34F-B0EF-CED632678C48}" type="slidenum">
              <a:rPr kumimoji="1" lang="ja-JP" altLang="en-US" smtClean="0"/>
              <a:t>3</a:t>
            </a:fld>
            <a:endParaRPr kumimoji="1" lang="ja-JP" altLang="en-US"/>
          </a:p>
        </p:txBody>
      </p:sp>
    </p:spTree>
    <p:extLst>
      <p:ext uri="{BB962C8B-B14F-4D97-AF65-F5344CB8AC3E}">
        <p14:creationId xmlns:p14="http://schemas.microsoft.com/office/powerpoint/2010/main" val="351070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In fact if we measure a smell of </a:t>
            </a:r>
            <a:r>
              <a:rPr kumimoji="1" lang="en" altLang="ja-JP" dirty="0" err="1"/>
              <a:t>seasonigs</a:t>
            </a:r>
            <a:r>
              <a:rPr kumimoji="1" lang="en" altLang="ja-JP" dirty="0"/>
              <a:t> with MSS, it can be seen that the signal response is different depending on the odor.</a:t>
            </a:r>
          </a:p>
          <a:p>
            <a:r>
              <a:rPr kumimoji="1" lang="en" altLang="ja-JP" dirty="0"/>
              <a:t>It show the figure below.</a:t>
            </a:r>
          </a:p>
          <a:p>
            <a:r>
              <a:rPr kumimoji="1" lang="en" altLang="ja-JP" dirty="0"/>
              <a:t>This means that by analyzing the signal response using </a:t>
            </a:r>
            <a:r>
              <a:rPr kumimoji="1" lang="en" altLang="ja-JP" dirty="0" err="1"/>
              <a:t>mss</a:t>
            </a:r>
            <a:r>
              <a:rPr kumimoji="1" lang="en" altLang="ja-JP" dirty="0"/>
              <a:t>, we may be able to identify the odor quantitatively.</a:t>
            </a:r>
          </a:p>
          <a:p>
            <a:endParaRPr kumimoji="1" lang="en" altLang="ja-JP" dirty="0"/>
          </a:p>
          <a:p>
            <a:r>
              <a:rPr kumimoji="1" lang="en" altLang="ja-JP" dirty="0"/>
              <a:t>Also Mixing the odors of multiple substances in a fixed ratio and synthesizing the odor of another substance is important because it can reproduce the odor of rare substances from several existing inexpensive substances. </a:t>
            </a:r>
          </a:p>
          <a:p>
            <a:r>
              <a:rPr kumimoji="1" lang="en" altLang="ja-JP" dirty="0"/>
              <a:t>Since previous studies have not been able to quantify the odor of substances, they have used empirical methods to determine the range of substances that can be synthesized through changes in the mixing ratio.</a:t>
            </a:r>
          </a:p>
        </p:txBody>
      </p:sp>
      <p:sp>
        <p:nvSpPr>
          <p:cNvPr id="4" name="スライド番号プレースホルダー 3"/>
          <p:cNvSpPr>
            <a:spLocks noGrp="1"/>
          </p:cNvSpPr>
          <p:nvPr>
            <p:ph type="sldNum" sz="quarter" idx="5"/>
          </p:nvPr>
        </p:nvSpPr>
        <p:spPr/>
        <p:txBody>
          <a:bodyPr/>
          <a:lstStyle/>
          <a:p>
            <a:fld id="{8295D393-7AC9-C34F-B0EF-CED632678C48}" type="slidenum">
              <a:rPr kumimoji="1" lang="ja-JP" altLang="en-US" smtClean="0"/>
              <a:t>4</a:t>
            </a:fld>
            <a:endParaRPr kumimoji="1" lang="ja-JP" altLang="en-US"/>
          </a:p>
        </p:txBody>
      </p:sp>
    </p:spTree>
    <p:extLst>
      <p:ext uri="{BB962C8B-B14F-4D97-AF65-F5344CB8AC3E}">
        <p14:creationId xmlns:p14="http://schemas.microsoft.com/office/powerpoint/2010/main" val="693315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150000"/>
              </a:lnSpc>
            </a:pPr>
            <a:r>
              <a:rPr lang="en-US" altLang="ja-JP" dirty="0"/>
              <a:t>So, using </a:t>
            </a:r>
            <a:r>
              <a:rPr lang="en-US" altLang="ja-JP" dirty="0" err="1"/>
              <a:t>mss</a:t>
            </a:r>
            <a:r>
              <a:rPr lang="en-US" altLang="ja-JP" dirty="0"/>
              <a:t>, I’d like to develop a smell synthesis system using machine learning.</a:t>
            </a:r>
          </a:p>
          <a:p>
            <a:pPr>
              <a:lnSpc>
                <a:spcPct val="150000"/>
              </a:lnSpc>
            </a:pPr>
            <a:endParaRPr lang="en-US" altLang="ja-JP" dirty="0"/>
          </a:p>
          <a:p>
            <a:pPr>
              <a:lnSpc>
                <a:spcPct val="150000"/>
              </a:lnSpc>
            </a:pPr>
            <a:r>
              <a:rPr lang="en-US" altLang="ja-JP" dirty="0"/>
              <a:t>1.</a:t>
            </a:r>
            <a:r>
              <a:rPr lang="ja-JP" altLang="en-US"/>
              <a:t>There is a MSS signal for the odor you want to make. (The signal of liquid combined with some kind of solvent)</a:t>
            </a:r>
          </a:p>
          <a:p>
            <a:pPr>
              <a:lnSpc>
                <a:spcPct val="150000"/>
              </a:lnSpc>
            </a:pPr>
            <a:r>
              <a:rPr lang="en-US" altLang="ja-JP" dirty="0"/>
              <a:t>2.</a:t>
            </a:r>
            <a:r>
              <a:rPr lang="ja-JP" altLang="en-US"/>
              <a:t> Start with only solvent (MSS signal is available in real time)</a:t>
            </a:r>
          </a:p>
          <a:p>
            <a:pPr>
              <a:lnSpc>
                <a:spcPct val="150000"/>
              </a:lnSpc>
            </a:pPr>
            <a:r>
              <a:rPr lang="en-US" altLang="ja-JP" dirty="0"/>
              <a:t>3. </a:t>
            </a:r>
            <a:r>
              <a:rPr lang="ja-JP" altLang="en-US"/>
              <a:t> Given M pseudo-origin odors, at what concentration can we mix them to reproduce the MSS signal of the odor we want to produce?</a:t>
            </a:r>
          </a:p>
          <a:p>
            <a:pPr>
              <a:lnSpc>
                <a:spcPct val="150000"/>
              </a:lnSpc>
            </a:pPr>
            <a:r>
              <a:rPr lang="en-US" altLang="ja-JP" dirty="0"/>
              <a:t>4. </a:t>
            </a:r>
            <a:r>
              <a:rPr lang="ja-JP" altLang="en-US"/>
              <a:t>Candidate pseudo-origin odors to mix next and how much to add.</a:t>
            </a:r>
          </a:p>
          <a:p>
            <a:pPr>
              <a:lnSpc>
                <a:spcPct val="150000"/>
              </a:lnSpc>
            </a:pPr>
            <a:r>
              <a:rPr lang="en-US" altLang="ja-JP" dirty="0"/>
              <a:t>5. </a:t>
            </a:r>
            <a:r>
              <a:rPr lang="ja-JP" altLang="en-US"/>
              <a:t>We want to </a:t>
            </a:r>
            <a:r>
              <a:rPr lang="en-US" altLang="ja-JP" dirty="0"/>
              <a:t>make </a:t>
            </a:r>
            <a:r>
              <a:rPr lang="ja-JP" altLang="en-US"/>
              <a:t> </a:t>
            </a:r>
            <a:r>
              <a:rPr lang="en-US" altLang="ja-JP" dirty="0"/>
              <a:t>machine learning based algorithm  </a:t>
            </a:r>
            <a:r>
              <a:rPr lang="ja-JP" altLang="en-US"/>
              <a:t>to achieve this.</a:t>
            </a:r>
          </a:p>
          <a:p>
            <a:endParaRPr kumimoji="1" lang="ja-JP" altLang="en-US"/>
          </a:p>
        </p:txBody>
      </p:sp>
      <p:sp>
        <p:nvSpPr>
          <p:cNvPr id="4" name="スライド番号プレースホルダー 3"/>
          <p:cNvSpPr>
            <a:spLocks noGrp="1"/>
          </p:cNvSpPr>
          <p:nvPr>
            <p:ph type="sldNum" sz="quarter" idx="5"/>
          </p:nvPr>
        </p:nvSpPr>
        <p:spPr/>
        <p:txBody>
          <a:bodyPr/>
          <a:lstStyle/>
          <a:p>
            <a:fld id="{8295D393-7AC9-C34F-B0EF-CED632678C48}" type="slidenum">
              <a:rPr kumimoji="1" lang="ja-JP" altLang="en-US" smtClean="0"/>
              <a:t>5</a:t>
            </a:fld>
            <a:endParaRPr kumimoji="1" lang="ja-JP" altLang="en-US"/>
          </a:p>
        </p:txBody>
      </p:sp>
    </p:spTree>
    <p:extLst>
      <p:ext uri="{BB962C8B-B14F-4D97-AF65-F5344CB8AC3E}">
        <p14:creationId xmlns:p14="http://schemas.microsoft.com/office/powerpoint/2010/main" val="69318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In detail: </a:t>
            </a:r>
          </a:p>
          <a:p>
            <a:r>
              <a:rPr kumimoji="1" lang="en" altLang="ja-JP" dirty="0"/>
              <a:t>It is not easy to develop a general-purpose algorithm for adjusting mixing ratios when synthesizing the odor of a target substance, because the mixing ratio changes accordingly when the substances to be mixed are different. For example, to synthesize the odor of substance G, consider the case where substances A, B, and C are mixed together, and the case where substance D, which is different from substance C, is used to synthesize the odor of substance G from substances A, B, and D. Even if the substance to be mixed is changed, the mixing ratio is different, and it is not yet known how to quantitatively understand the relationship between a method to synthesize substance G from substances A, B and C and a method to synthesize substance G from substances A, B and D.</a:t>
            </a:r>
          </a:p>
          <a:p>
            <a:r>
              <a:rPr kumimoji="1" lang="en" altLang="ja-JP" dirty="0"/>
              <a:t>In this study, I plan to develop a system for adjusting the mixing ratio using machine learning to synthesize the odor of a target substance, even if the substances to be mixed are different.</a:t>
            </a:r>
          </a:p>
          <a:p>
            <a:endParaRPr kumimoji="1" lang="en" altLang="ja-JP" dirty="0"/>
          </a:p>
          <a:p>
            <a:r>
              <a:rPr kumimoji="1" lang="en" altLang="ja-JP" dirty="0" err="1"/>
              <a:t>Contributiuon</a:t>
            </a:r>
            <a:r>
              <a:rPr kumimoji="1" lang="en" altLang="ja-JP" dirty="0"/>
              <a:t>:</a:t>
            </a:r>
          </a:p>
          <a:p>
            <a:r>
              <a:rPr kumimoji="1" lang="en" altLang="ja-JP" dirty="0"/>
              <a:t> Once this system is complete, we will be able to synthesize the odor of expensive substances from the odor of cheaply available substances.</a:t>
            </a:r>
            <a:endParaRPr kumimoji="1" lang="ja-JP" altLang="en-US"/>
          </a:p>
        </p:txBody>
      </p:sp>
      <p:sp>
        <p:nvSpPr>
          <p:cNvPr id="4" name="スライド番号プレースホルダー 3"/>
          <p:cNvSpPr>
            <a:spLocks noGrp="1"/>
          </p:cNvSpPr>
          <p:nvPr>
            <p:ph type="sldNum" sz="quarter" idx="5"/>
          </p:nvPr>
        </p:nvSpPr>
        <p:spPr/>
        <p:txBody>
          <a:bodyPr/>
          <a:lstStyle/>
          <a:p>
            <a:fld id="{8295D393-7AC9-C34F-B0EF-CED632678C48}" type="slidenum">
              <a:rPr kumimoji="1" lang="ja-JP" altLang="en-US" smtClean="0"/>
              <a:t>6</a:t>
            </a:fld>
            <a:endParaRPr kumimoji="1" lang="ja-JP" altLang="en-US"/>
          </a:p>
        </p:txBody>
      </p:sp>
    </p:spTree>
    <p:extLst>
      <p:ext uri="{BB962C8B-B14F-4D97-AF65-F5344CB8AC3E}">
        <p14:creationId xmlns:p14="http://schemas.microsoft.com/office/powerpoint/2010/main" val="2084383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We created a simple algorithm because we wanted to experiment the experimental process we have been talking about on the simulation first.</a:t>
            </a:r>
            <a:endParaRPr kumimoji="1" lang="ja-JP" altLang="en-US"/>
          </a:p>
        </p:txBody>
      </p:sp>
      <p:sp>
        <p:nvSpPr>
          <p:cNvPr id="4" name="スライド番号プレースホルダー 3"/>
          <p:cNvSpPr>
            <a:spLocks noGrp="1"/>
          </p:cNvSpPr>
          <p:nvPr>
            <p:ph type="sldNum" sz="quarter" idx="5"/>
          </p:nvPr>
        </p:nvSpPr>
        <p:spPr/>
        <p:txBody>
          <a:bodyPr/>
          <a:lstStyle/>
          <a:p>
            <a:fld id="{8295D393-7AC9-C34F-B0EF-CED632678C48}" type="slidenum">
              <a:rPr kumimoji="1" lang="ja-JP" altLang="en-US" smtClean="0"/>
              <a:t>7</a:t>
            </a:fld>
            <a:endParaRPr kumimoji="1" lang="ja-JP" altLang="en-US"/>
          </a:p>
        </p:txBody>
      </p:sp>
    </p:spTree>
    <p:extLst>
      <p:ext uri="{BB962C8B-B14F-4D97-AF65-F5344CB8AC3E}">
        <p14:creationId xmlns:p14="http://schemas.microsoft.com/office/powerpoint/2010/main" val="3320310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It can be seen that the algorithm I devised has a smaller error and requires fewer trials before a certain accuracy is obtained.</a:t>
            </a:r>
          </a:p>
          <a:p>
            <a:r>
              <a:rPr kumimoji="1" lang="en" altLang="ja-JP" dirty="0"/>
              <a:t>When the number of trials is small and the mixing ratio can be obtained, the benefit is that the original material is not wasted.</a:t>
            </a:r>
          </a:p>
          <a:p>
            <a:endParaRPr kumimoji="1" lang="en" altLang="ja-JP" dirty="0"/>
          </a:p>
          <a:p>
            <a:r>
              <a:rPr kumimoji="1" lang="en" altLang="ja-JP" dirty="0"/>
              <a:t>Future Works:</a:t>
            </a:r>
          </a:p>
          <a:p>
            <a:r>
              <a:rPr kumimoji="1" lang="en" altLang="ja-JP" dirty="0"/>
              <a:t> For example, you can add up to 5 materials at a time.</a:t>
            </a:r>
          </a:p>
          <a:p>
            <a:r>
              <a:rPr kumimoji="1" lang="en" altLang="ja-JP" dirty="0"/>
              <a:t> For example, you can add up to 5 materials at a time.</a:t>
            </a:r>
          </a:p>
          <a:p>
            <a:r>
              <a:rPr kumimoji="1" lang="en" altLang="ja-JP" dirty="0"/>
              <a:t> The total amount of material added should be limited.</a:t>
            </a:r>
          </a:p>
          <a:p>
            <a:endParaRPr kumimoji="1" lang="ja-JP" altLang="en-US"/>
          </a:p>
        </p:txBody>
      </p:sp>
      <p:sp>
        <p:nvSpPr>
          <p:cNvPr id="4" name="スライド番号プレースホルダー 3"/>
          <p:cNvSpPr>
            <a:spLocks noGrp="1"/>
          </p:cNvSpPr>
          <p:nvPr>
            <p:ph type="sldNum" sz="quarter" idx="5"/>
          </p:nvPr>
        </p:nvSpPr>
        <p:spPr/>
        <p:txBody>
          <a:bodyPr/>
          <a:lstStyle/>
          <a:p>
            <a:fld id="{8295D393-7AC9-C34F-B0EF-CED632678C48}" type="slidenum">
              <a:rPr kumimoji="1" lang="ja-JP" altLang="en-US" smtClean="0"/>
              <a:t>8</a:t>
            </a:fld>
            <a:endParaRPr kumimoji="1" lang="ja-JP" altLang="en-US"/>
          </a:p>
        </p:txBody>
      </p:sp>
    </p:spTree>
    <p:extLst>
      <p:ext uri="{BB962C8B-B14F-4D97-AF65-F5344CB8AC3E}">
        <p14:creationId xmlns:p14="http://schemas.microsoft.com/office/powerpoint/2010/main" val="1958489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92A6A4-87D3-5D4F-9AEC-EB4C964290D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26C4CF8-82E7-7945-AF3B-042FF79707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2ABEDE3-0E50-DA4A-8532-6904924E250A}"/>
              </a:ext>
            </a:extLst>
          </p:cNvPr>
          <p:cNvSpPr>
            <a:spLocks noGrp="1"/>
          </p:cNvSpPr>
          <p:nvPr>
            <p:ph type="dt" sz="half" idx="10"/>
          </p:nvPr>
        </p:nvSpPr>
        <p:spPr/>
        <p:txBody>
          <a:bodyPr/>
          <a:lstStyle/>
          <a:p>
            <a:fld id="{11FE79F6-7577-9547-9DB8-7AA42BF1BDC0}" type="datetimeFigureOut">
              <a:rPr kumimoji="1" lang="ja-JP" altLang="en-US" smtClean="0"/>
              <a:t>2020/12/21</a:t>
            </a:fld>
            <a:endParaRPr kumimoji="1" lang="ja-JP" altLang="en-US"/>
          </a:p>
        </p:txBody>
      </p:sp>
      <p:sp>
        <p:nvSpPr>
          <p:cNvPr id="5" name="フッター プレースホルダー 4">
            <a:extLst>
              <a:ext uri="{FF2B5EF4-FFF2-40B4-BE49-F238E27FC236}">
                <a16:creationId xmlns:a16="http://schemas.microsoft.com/office/drawing/2014/main" id="{686954BE-AA94-D34A-A04A-3CC7CBF9D1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FA4A2C1-4F53-CE49-B6B3-EA853F02F189}"/>
              </a:ext>
            </a:extLst>
          </p:cNvPr>
          <p:cNvSpPr>
            <a:spLocks noGrp="1"/>
          </p:cNvSpPr>
          <p:nvPr>
            <p:ph type="sldNum" sz="quarter" idx="12"/>
          </p:nvPr>
        </p:nvSpPr>
        <p:spPr/>
        <p:txBody>
          <a:body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172737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F7CFA-104F-9B46-A283-2E6E8C043E6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0950327-8291-D342-B6D2-233004AD4E8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606ECF4-A70F-ED48-BEDC-D31EAD5E6238}"/>
              </a:ext>
            </a:extLst>
          </p:cNvPr>
          <p:cNvSpPr>
            <a:spLocks noGrp="1"/>
          </p:cNvSpPr>
          <p:nvPr>
            <p:ph type="dt" sz="half" idx="10"/>
          </p:nvPr>
        </p:nvSpPr>
        <p:spPr/>
        <p:txBody>
          <a:bodyPr/>
          <a:lstStyle/>
          <a:p>
            <a:fld id="{11FE79F6-7577-9547-9DB8-7AA42BF1BDC0}" type="datetimeFigureOut">
              <a:rPr kumimoji="1" lang="ja-JP" altLang="en-US" smtClean="0"/>
              <a:t>2020/12/21</a:t>
            </a:fld>
            <a:endParaRPr kumimoji="1" lang="ja-JP" altLang="en-US"/>
          </a:p>
        </p:txBody>
      </p:sp>
      <p:sp>
        <p:nvSpPr>
          <p:cNvPr id="5" name="フッター プレースホルダー 4">
            <a:extLst>
              <a:ext uri="{FF2B5EF4-FFF2-40B4-BE49-F238E27FC236}">
                <a16:creationId xmlns:a16="http://schemas.microsoft.com/office/drawing/2014/main" id="{3DB6F124-3C9B-1848-A424-531AD204359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A8B2AC6-2272-8B43-B517-4BC426DFD22D}"/>
              </a:ext>
            </a:extLst>
          </p:cNvPr>
          <p:cNvSpPr>
            <a:spLocks noGrp="1"/>
          </p:cNvSpPr>
          <p:nvPr>
            <p:ph type="sldNum" sz="quarter" idx="12"/>
          </p:nvPr>
        </p:nvSpPr>
        <p:spPr/>
        <p:txBody>
          <a:body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23284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C6CD7B2-45FA-994B-BCE2-9DDF0533B03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1A38A4A-8780-F64F-B122-A4A9469014B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826EB6-37A8-2E48-B4B8-F64A46596453}"/>
              </a:ext>
            </a:extLst>
          </p:cNvPr>
          <p:cNvSpPr>
            <a:spLocks noGrp="1"/>
          </p:cNvSpPr>
          <p:nvPr>
            <p:ph type="dt" sz="half" idx="10"/>
          </p:nvPr>
        </p:nvSpPr>
        <p:spPr/>
        <p:txBody>
          <a:bodyPr/>
          <a:lstStyle/>
          <a:p>
            <a:fld id="{11FE79F6-7577-9547-9DB8-7AA42BF1BDC0}" type="datetimeFigureOut">
              <a:rPr kumimoji="1" lang="ja-JP" altLang="en-US" smtClean="0"/>
              <a:t>2020/12/21</a:t>
            </a:fld>
            <a:endParaRPr kumimoji="1" lang="ja-JP" altLang="en-US"/>
          </a:p>
        </p:txBody>
      </p:sp>
      <p:sp>
        <p:nvSpPr>
          <p:cNvPr id="5" name="フッター プレースホルダー 4">
            <a:extLst>
              <a:ext uri="{FF2B5EF4-FFF2-40B4-BE49-F238E27FC236}">
                <a16:creationId xmlns:a16="http://schemas.microsoft.com/office/drawing/2014/main" id="{2B88FE22-75FD-8644-B6E1-C1EE96D88DA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20E0E-3B7D-F94A-AA8D-CDFE6611DBF2}"/>
              </a:ext>
            </a:extLst>
          </p:cNvPr>
          <p:cNvSpPr>
            <a:spLocks noGrp="1"/>
          </p:cNvSpPr>
          <p:nvPr>
            <p:ph type="sldNum" sz="quarter" idx="12"/>
          </p:nvPr>
        </p:nvSpPr>
        <p:spPr/>
        <p:txBody>
          <a:body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4273981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612D61-1FBD-E840-B100-A4A26A29A67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269A727-43FA-5D4A-A131-FC0D65E9864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61571FD-65DD-4F48-8F28-722B79E1643F}"/>
              </a:ext>
            </a:extLst>
          </p:cNvPr>
          <p:cNvSpPr>
            <a:spLocks noGrp="1"/>
          </p:cNvSpPr>
          <p:nvPr>
            <p:ph type="dt" sz="half" idx="10"/>
          </p:nvPr>
        </p:nvSpPr>
        <p:spPr/>
        <p:txBody>
          <a:bodyPr/>
          <a:lstStyle/>
          <a:p>
            <a:fld id="{11FE79F6-7577-9547-9DB8-7AA42BF1BDC0}" type="datetimeFigureOut">
              <a:rPr kumimoji="1" lang="ja-JP" altLang="en-US" smtClean="0"/>
              <a:t>2020/12/21</a:t>
            </a:fld>
            <a:endParaRPr kumimoji="1" lang="ja-JP" altLang="en-US"/>
          </a:p>
        </p:txBody>
      </p:sp>
      <p:sp>
        <p:nvSpPr>
          <p:cNvPr id="5" name="フッター プレースホルダー 4">
            <a:extLst>
              <a:ext uri="{FF2B5EF4-FFF2-40B4-BE49-F238E27FC236}">
                <a16:creationId xmlns:a16="http://schemas.microsoft.com/office/drawing/2014/main" id="{D135E850-EC29-0A42-98B1-7B8799C01D7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127107-6530-854C-B259-61607412FE5A}"/>
              </a:ext>
            </a:extLst>
          </p:cNvPr>
          <p:cNvSpPr>
            <a:spLocks noGrp="1"/>
          </p:cNvSpPr>
          <p:nvPr>
            <p:ph type="sldNum" sz="quarter" idx="12"/>
          </p:nvPr>
        </p:nvSpPr>
        <p:spPr/>
        <p:txBody>
          <a:body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2273801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D5C53-EBE6-7140-A04A-474ABBBDF4F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249896-225C-EB44-B379-327C0ACCF0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C385657-2615-0641-98F9-E0A39DC24892}"/>
              </a:ext>
            </a:extLst>
          </p:cNvPr>
          <p:cNvSpPr>
            <a:spLocks noGrp="1"/>
          </p:cNvSpPr>
          <p:nvPr>
            <p:ph type="dt" sz="half" idx="10"/>
          </p:nvPr>
        </p:nvSpPr>
        <p:spPr/>
        <p:txBody>
          <a:bodyPr/>
          <a:lstStyle/>
          <a:p>
            <a:fld id="{11FE79F6-7577-9547-9DB8-7AA42BF1BDC0}" type="datetimeFigureOut">
              <a:rPr kumimoji="1" lang="ja-JP" altLang="en-US" smtClean="0"/>
              <a:t>2020/12/21</a:t>
            </a:fld>
            <a:endParaRPr kumimoji="1" lang="ja-JP" altLang="en-US"/>
          </a:p>
        </p:txBody>
      </p:sp>
      <p:sp>
        <p:nvSpPr>
          <p:cNvPr id="5" name="フッター プレースホルダー 4">
            <a:extLst>
              <a:ext uri="{FF2B5EF4-FFF2-40B4-BE49-F238E27FC236}">
                <a16:creationId xmlns:a16="http://schemas.microsoft.com/office/drawing/2014/main" id="{819E5FF7-FDC6-F94D-84C9-1FAC4C4E69C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4E82FED-D760-C84F-93FF-1752E0E72CF5}"/>
              </a:ext>
            </a:extLst>
          </p:cNvPr>
          <p:cNvSpPr>
            <a:spLocks noGrp="1"/>
          </p:cNvSpPr>
          <p:nvPr>
            <p:ph type="sldNum" sz="quarter" idx="12"/>
          </p:nvPr>
        </p:nvSpPr>
        <p:spPr/>
        <p:txBody>
          <a:body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2793497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C4676-7861-8645-B55C-C2C7657F519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D603CED-009C-8547-B289-40BB45A9566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A676036-5455-3E47-A328-A86121E44AF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EAAB05D-EF3E-7840-A58D-2902A94C0CA4}"/>
              </a:ext>
            </a:extLst>
          </p:cNvPr>
          <p:cNvSpPr>
            <a:spLocks noGrp="1"/>
          </p:cNvSpPr>
          <p:nvPr>
            <p:ph type="dt" sz="half" idx="10"/>
          </p:nvPr>
        </p:nvSpPr>
        <p:spPr/>
        <p:txBody>
          <a:bodyPr/>
          <a:lstStyle/>
          <a:p>
            <a:fld id="{11FE79F6-7577-9547-9DB8-7AA42BF1BDC0}" type="datetimeFigureOut">
              <a:rPr kumimoji="1" lang="ja-JP" altLang="en-US" smtClean="0"/>
              <a:t>2020/12/21</a:t>
            </a:fld>
            <a:endParaRPr kumimoji="1" lang="ja-JP" altLang="en-US"/>
          </a:p>
        </p:txBody>
      </p:sp>
      <p:sp>
        <p:nvSpPr>
          <p:cNvPr id="6" name="フッター プレースホルダー 5">
            <a:extLst>
              <a:ext uri="{FF2B5EF4-FFF2-40B4-BE49-F238E27FC236}">
                <a16:creationId xmlns:a16="http://schemas.microsoft.com/office/drawing/2014/main" id="{3FF4BFD7-1ADB-4A43-A6FA-9D514AC34DD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04893B4-46D4-6E45-BE0E-2EFF2858904F}"/>
              </a:ext>
            </a:extLst>
          </p:cNvPr>
          <p:cNvSpPr>
            <a:spLocks noGrp="1"/>
          </p:cNvSpPr>
          <p:nvPr>
            <p:ph type="sldNum" sz="quarter" idx="12"/>
          </p:nvPr>
        </p:nvSpPr>
        <p:spPr/>
        <p:txBody>
          <a:body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12049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B1C5A-2A91-2447-8731-D9643AE2BD2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5584B7-2A98-B549-A19F-33A567504A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711F94E-A5D3-C14F-9EC2-1092A167F20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0A4722E-E099-5148-A222-4AC7CA0033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14FB37E-218F-BE4C-88F8-0785C193D4E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D868D0E-981E-714D-9748-21DE156F2110}"/>
              </a:ext>
            </a:extLst>
          </p:cNvPr>
          <p:cNvSpPr>
            <a:spLocks noGrp="1"/>
          </p:cNvSpPr>
          <p:nvPr>
            <p:ph type="dt" sz="half" idx="10"/>
          </p:nvPr>
        </p:nvSpPr>
        <p:spPr/>
        <p:txBody>
          <a:bodyPr/>
          <a:lstStyle/>
          <a:p>
            <a:fld id="{11FE79F6-7577-9547-9DB8-7AA42BF1BDC0}" type="datetimeFigureOut">
              <a:rPr kumimoji="1" lang="ja-JP" altLang="en-US" smtClean="0"/>
              <a:t>2020/12/21</a:t>
            </a:fld>
            <a:endParaRPr kumimoji="1" lang="ja-JP" altLang="en-US"/>
          </a:p>
        </p:txBody>
      </p:sp>
      <p:sp>
        <p:nvSpPr>
          <p:cNvPr id="8" name="フッター プレースホルダー 7">
            <a:extLst>
              <a:ext uri="{FF2B5EF4-FFF2-40B4-BE49-F238E27FC236}">
                <a16:creationId xmlns:a16="http://schemas.microsoft.com/office/drawing/2014/main" id="{23BA4CE2-07B2-E04B-81BE-B28A6642CAB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B4D3DD0-C70E-EE48-9E84-E5221398B271}"/>
              </a:ext>
            </a:extLst>
          </p:cNvPr>
          <p:cNvSpPr>
            <a:spLocks noGrp="1"/>
          </p:cNvSpPr>
          <p:nvPr>
            <p:ph type="sldNum" sz="quarter" idx="12"/>
          </p:nvPr>
        </p:nvSpPr>
        <p:spPr/>
        <p:txBody>
          <a:body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320818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9563E8-7D91-0744-928C-B5E8615BFA7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5E04BFB-94E3-AC41-B393-CA68A99D2ABB}"/>
              </a:ext>
            </a:extLst>
          </p:cNvPr>
          <p:cNvSpPr>
            <a:spLocks noGrp="1"/>
          </p:cNvSpPr>
          <p:nvPr>
            <p:ph type="dt" sz="half" idx="10"/>
          </p:nvPr>
        </p:nvSpPr>
        <p:spPr/>
        <p:txBody>
          <a:bodyPr/>
          <a:lstStyle/>
          <a:p>
            <a:fld id="{11FE79F6-7577-9547-9DB8-7AA42BF1BDC0}" type="datetimeFigureOut">
              <a:rPr kumimoji="1" lang="ja-JP" altLang="en-US" smtClean="0"/>
              <a:t>2020/12/21</a:t>
            </a:fld>
            <a:endParaRPr kumimoji="1" lang="ja-JP" altLang="en-US"/>
          </a:p>
        </p:txBody>
      </p:sp>
      <p:sp>
        <p:nvSpPr>
          <p:cNvPr id="4" name="フッター プレースホルダー 3">
            <a:extLst>
              <a:ext uri="{FF2B5EF4-FFF2-40B4-BE49-F238E27FC236}">
                <a16:creationId xmlns:a16="http://schemas.microsoft.com/office/drawing/2014/main" id="{61C8EDD5-5AE5-5142-8B81-E0CC4063ED0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0606BE9-96B7-1949-B812-1B8C8F4CD571}"/>
              </a:ext>
            </a:extLst>
          </p:cNvPr>
          <p:cNvSpPr>
            <a:spLocks noGrp="1"/>
          </p:cNvSpPr>
          <p:nvPr>
            <p:ph type="sldNum" sz="quarter" idx="12"/>
          </p:nvPr>
        </p:nvSpPr>
        <p:spPr/>
        <p:txBody>
          <a:body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2116735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ABF5A59-B4E6-C24E-9B8D-5EF3958ACE52}"/>
              </a:ext>
            </a:extLst>
          </p:cNvPr>
          <p:cNvSpPr>
            <a:spLocks noGrp="1"/>
          </p:cNvSpPr>
          <p:nvPr>
            <p:ph type="dt" sz="half" idx="10"/>
          </p:nvPr>
        </p:nvSpPr>
        <p:spPr/>
        <p:txBody>
          <a:bodyPr/>
          <a:lstStyle/>
          <a:p>
            <a:fld id="{11FE79F6-7577-9547-9DB8-7AA42BF1BDC0}" type="datetimeFigureOut">
              <a:rPr kumimoji="1" lang="ja-JP" altLang="en-US" smtClean="0"/>
              <a:t>2020/12/21</a:t>
            </a:fld>
            <a:endParaRPr kumimoji="1" lang="ja-JP" altLang="en-US"/>
          </a:p>
        </p:txBody>
      </p:sp>
      <p:sp>
        <p:nvSpPr>
          <p:cNvPr id="3" name="フッター プレースホルダー 2">
            <a:extLst>
              <a:ext uri="{FF2B5EF4-FFF2-40B4-BE49-F238E27FC236}">
                <a16:creationId xmlns:a16="http://schemas.microsoft.com/office/drawing/2014/main" id="{00B98F5E-BD56-DC43-B4CC-20B6B8A93A2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1B72EC1-5A87-324D-BA12-00571B690A75}"/>
              </a:ext>
            </a:extLst>
          </p:cNvPr>
          <p:cNvSpPr>
            <a:spLocks noGrp="1"/>
          </p:cNvSpPr>
          <p:nvPr>
            <p:ph type="sldNum" sz="quarter" idx="12"/>
          </p:nvPr>
        </p:nvSpPr>
        <p:spPr/>
        <p:txBody>
          <a:body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1289266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332554-FA16-C74E-9B8D-BF0687D14D0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CB856B3-9868-D540-A7C7-90A30FCA2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4CBF02-6783-2B43-80FB-99E7B6582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290E21A-8C62-6941-91BC-114176F8611A}"/>
              </a:ext>
            </a:extLst>
          </p:cNvPr>
          <p:cNvSpPr>
            <a:spLocks noGrp="1"/>
          </p:cNvSpPr>
          <p:nvPr>
            <p:ph type="dt" sz="half" idx="10"/>
          </p:nvPr>
        </p:nvSpPr>
        <p:spPr/>
        <p:txBody>
          <a:bodyPr/>
          <a:lstStyle/>
          <a:p>
            <a:fld id="{11FE79F6-7577-9547-9DB8-7AA42BF1BDC0}" type="datetimeFigureOut">
              <a:rPr kumimoji="1" lang="ja-JP" altLang="en-US" smtClean="0"/>
              <a:t>2020/12/21</a:t>
            </a:fld>
            <a:endParaRPr kumimoji="1" lang="ja-JP" altLang="en-US"/>
          </a:p>
        </p:txBody>
      </p:sp>
      <p:sp>
        <p:nvSpPr>
          <p:cNvPr id="6" name="フッター プレースホルダー 5">
            <a:extLst>
              <a:ext uri="{FF2B5EF4-FFF2-40B4-BE49-F238E27FC236}">
                <a16:creationId xmlns:a16="http://schemas.microsoft.com/office/drawing/2014/main" id="{BA2F9707-B100-594C-8781-E93D57D52AA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C33474-AE33-4848-B7C3-08996BD3078A}"/>
              </a:ext>
            </a:extLst>
          </p:cNvPr>
          <p:cNvSpPr>
            <a:spLocks noGrp="1"/>
          </p:cNvSpPr>
          <p:nvPr>
            <p:ph type="sldNum" sz="quarter" idx="12"/>
          </p:nvPr>
        </p:nvSpPr>
        <p:spPr/>
        <p:txBody>
          <a:body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232866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518AC0-2F14-CA46-A1E6-1424132E4BD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1E37737-D6FF-C046-9CFF-65FBB5CB65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3DD6F72-BAB2-D34F-B303-968397090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DBB0CB3-0C1B-9340-A861-2B94B9CFD2EA}"/>
              </a:ext>
            </a:extLst>
          </p:cNvPr>
          <p:cNvSpPr>
            <a:spLocks noGrp="1"/>
          </p:cNvSpPr>
          <p:nvPr>
            <p:ph type="dt" sz="half" idx="10"/>
          </p:nvPr>
        </p:nvSpPr>
        <p:spPr/>
        <p:txBody>
          <a:bodyPr/>
          <a:lstStyle/>
          <a:p>
            <a:fld id="{11FE79F6-7577-9547-9DB8-7AA42BF1BDC0}" type="datetimeFigureOut">
              <a:rPr kumimoji="1" lang="ja-JP" altLang="en-US" smtClean="0"/>
              <a:t>2020/12/21</a:t>
            </a:fld>
            <a:endParaRPr kumimoji="1" lang="ja-JP" altLang="en-US"/>
          </a:p>
        </p:txBody>
      </p:sp>
      <p:sp>
        <p:nvSpPr>
          <p:cNvPr id="6" name="フッター プレースホルダー 5">
            <a:extLst>
              <a:ext uri="{FF2B5EF4-FFF2-40B4-BE49-F238E27FC236}">
                <a16:creationId xmlns:a16="http://schemas.microsoft.com/office/drawing/2014/main" id="{5922E7CB-251D-6C49-B6A9-B75CF73DD4C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8B80729-7F9B-A140-9EFC-F6C0A3610BBA}"/>
              </a:ext>
            </a:extLst>
          </p:cNvPr>
          <p:cNvSpPr>
            <a:spLocks noGrp="1"/>
          </p:cNvSpPr>
          <p:nvPr>
            <p:ph type="sldNum" sz="quarter" idx="12"/>
          </p:nvPr>
        </p:nvSpPr>
        <p:spPr/>
        <p:txBody>
          <a:body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190914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1BA7589-19D0-E543-872F-2A583D0FC5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7D128AD-EFD3-564C-A616-89850A7760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616672-B4BD-C941-8344-A622B44039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FE79F6-7577-9547-9DB8-7AA42BF1BDC0}" type="datetimeFigureOut">
              <a:rPr kumimoji="1" lang="ja-JP" altLang="en-US" smtClean="0"/>
              <a:t>2020/12/21</a:t>
            </a:fld>
            <a:endParaRPr kumimoji="1" lang="ja-JP" altLang="en-US"/>
          </a:p>
        </p:txBody>
      </p:sp>
      <p:sp>
        <p:nvSpPr>
          <p:cNvPr id="5" name="フッター プレースホルダー 4">
            <a:extLst>
              <a:ext uri="{FF2B5EF4-FFF2-40B4-BE49-F238E27FC236}">
                <a16:creationId xmlns:a16="http://schemas.microsoft.com/office/drawing/2014/main" id="{809D051D-70E5-D142-910C-35663A6ED2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F76DEB7-C068-2B4F-85EF-C0D37F08C9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1C6A3-D1CB-3D42-ABAC-7E671964CCFE}" type="slidenum">
              <a:rPr kumimoji="1" lang="ja-JP" altLang="en-US" smtClean="0"/>
              <a:t>‹#›</a:t>
            </a:fld>
            <a:endParaRPr kumimoji="1" lang="ja-JP" altLang="en-US"/>
          </a:p>
        </p:txBody>
      </p:sp>
    </p:spTree>
    <p:extLst>
      <p:ext uri="{BB962C8B-B14F-4D97-AF65-F5344CB8AC3E}">
        <p14:creationId xmlns:p14="http://schemas.microsoft.com/office/powerpoint/2010/main" val="2416710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gif"/><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ビデオ 5">
            <a:extLst>
              <a:ext uri="{FF2B5EF4-FFF2-40B4-BE49-F238E27FC236}">
                <a16:creationId xmlns:a16="http://schemas.microsoft.com/office/drawing/2014/main" id="{B3859613-C5F2-4EEB-B777-458F42EE729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05CF1AC-C7B9-0F45-B078-44660822E9D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 altLang="ja-JP" sz="5200">
                <a:solidFill>
                  <a:srgbClr val="FFFFFF"/>
                </a:solidFill>
              </a:rPr>
              <a:t>Development of a smell synthesis system using machine learning</a:t>
            </a:r>
            <a:endParaRPr kumimoji="1" lang="ja-JP" altLang="en-US" sz="5200">
              <a:solidFill>
                <a:srgbClr val="FFFFFF"/>
              </a:solidFill>
            </a:endParaRPr>
          </a:p>
        </p:txBody>
      </p:sp>
      <p:sp>
        <p:nvSpPr>
          <p:cNvPr id="3" name="字幕 2">
            <a:extLst>
              <a:ext uri="{FF2B5EF4-FFF2-40B4-BE49-F238E27FC236}">
                <a16:creationId xmlns:a16="http://schemas.microsoft.com/office/drawing/2014/main" id="{80EE0628-95A6-0444-8B07-A08AB2E05798}"/>
              </a:ext>
            </a:extLst>
          </p:cNvPr>
          <p:cNvSpPr>
            <a:spLocks noGrp="1"/>
          </p:cNvSpPr>
          <p:nvPr>
            <p:ph type="subTitle" idx="1"/>
          </p:nvPr>
        </p:nvSpPr>
        <p:spPr>
          <a:xfrm>
            <a:off x="1097280" y="4499673"/>
            <a:ext cx="10058400" cy="1282707"/>
          </a:xfrm>
          <a:effectLst>
            <a:outerShdw blurRad="50800" dist="38100" dir="2700000" algn="tl" rotWithShape="0">
              <a:prstClr val="black">
                <a:alpha val="40000"/>
              </a:prstClr>
            </a:outerShdw>
          </a:effectLst>
        </p:spPr>
        <p:txBody>
          <a:bodyPr>
            <a:normAutofit/>
          </a:bodyPr>
          <a:lstStyle/>
          <a:p>
            <a:r>
              <a:rPr kumimoji="1" lang="en-US" altLang="ja-JP" dirty="0">
                <a:solidFill>
                  <a:srgbClr val="FFFFFF"/>
                </a:solidFill>
              </a:rPr>
              <a:t>Masahito </a:t>
            </a:r>
            <a:r>
              <a:rPr kumimoji="1" lang="en-US" altLang="ja-JP" dirty="0" err="1">
                <a:solidFill>
                  <a:srgbClr val="FFFFFF"/>
                </a:solidFill>
              </a:rPr>
              <a:t>Kumada</a:t>
            </a:r>
            <a:endParaRPr kumimoji="1" lang="ja-JP" altLang="en-US">
              <a:solidFill>
                <a:srgbClr val="FFFFFF"/>
              </a:solidFill>
            </a:endParaRPr>
          </a:p>
        </p:txBody>
      </p:sp>
    </p:spTree>
    <p:extLst>
      <p:ext uri="{BB962C8B-B14F-4D97-AF65-F5344CB8AC3E}">
        <p14:creationId xmlns:p14="http://schemas.microsoft.com/office/powerpoint/2010/main" val="206567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A5DA853-D4B5-B246-9725-57F66D36D8A9}"/>
              </a:ext>
            </a:extLst>
          </p:cNvPr>
          <p:cNvSpPr/>
          <p:nvPr/>
        </p:nvSpPr>
        <p:spPr>
          <a:xfrm>
            <a:off x="382089" y="444515"/>
            <a:ext cx="2194832" cy="584775"/>
          </a:xfrm>
          <a:prstGeom prst="rect">
            <a:avLst/>
          </a:prstGeom>
        </p:spPr>
        <p:txBody>
          <a:bodyPr wrap="none">
            <a:spAutoFit/>
          </a:bodyPr>
          <a:lstStyle/>
          <a:p>
            <a:r>
              <a:rPr lang="en-US" altLang="ja-JP" sz="3200" dirty="0"/>
              <a:t>Motivation</a:t>
            </a:r>
            <a:endParaRPr lang="ja-JP" altLang="en-US" sz="3200"/>
          </a:p>
        </p:txBody>
      </p:sp>
      <p:pic>
        <p:nvPicPr>
          <p:cNvPr id="4" name="図 3" descr="食品, 若い, 少年, 歯 が含まれている画像&#10;&#10;自動的に生成された説明">
            <a:extLst>
              <a:ext uri="{FF2B5EF4-FFF2-40B4-BE49-F238E27FC236}">
                <a16:creationId xmlns:a16="http://schemas.microsoft.com/office/drawing/2014/main" id="{A09827DD-9259-AF4D-9C42-D06E584E6E0B}"/>
              </a:ext>
            </a:extLst>
          </p:cNvPr>
          <p:cNvPicPr>
            <a:picLocks noChangeAspect="1"/>
          </p:cNvPicPr>
          <p:nvPr/>
        </p:nvPicPr>
        <p:blipFill rotWithShape="1">
          <a:blip r:embed="rId3"/>
          <a:srcRect l="4970"/>
          <a:stretch/>
        </p:blipFill>
        <p:spPr>
          <a:xfrm>
            <a:off x="669471" y="1698275"/>
            <a:ext cx="4744854" cy="3389240"/>
          </a:xfrm>
          <a:prstGeom prst="rect">
            <a:avLst/>
          </a:prstGeom>
        </p:spPr>
      </p:pic>
      <p:pic>
        <p:nvPicPr>
          <p:cNvPr id="6" name="図 5" descr="ダイアグラム が含まれている画像&#10;&#10;自動的に生成された説明">
            <a:extLst>
              <a:ext uri="{FF2B5EF4-FFF2-40B4-BE49-F238E27FC236}">
                <a16:creationId xmlns:a16="http://schemas.microsoft.com/office/drawing/2014/main" id="{87FD7248-7178-6B4A-A3BE-503A8991C78D}"/>
              </a:ext>
            </a:extLst>
          </p:cNvPr>
          <p:cNvPicPr>
            <a:picLocks noChangeAspect="1"/>
          </p:cNvPicPr>
          <p:nvPr/>
        </p:nvPicPr>
        <p:blipFill>
          <a:blip r:embed="rId4"/>
          <a:stretch>
            <a:fillRect/>
          </a:stretch>
        </p:blipFill>
        <p:spPr>
          <a:xfrm>
            <a:off x="3572826" y="1541218"/>
            <a:ext cx="2060531" cy="2108082"/>
          </a:xfrm>
          <a:prstGeom prst="rect">
            <a:avLst/>
          </a:prstGeom>
        </p:spPr>
      </p:pic>
      <p:pic>
        <p:nvPicPr>
          <p:cNvPr id="8" name="図 7" descr="帽子 が含まれている画像&#10;&#10;自動的に生成された説明">
            <a:extLst>
              <a:ext uri="{FF2B5EF4-FFF2-40B4-BE49-F238E27FC236}">
                <a16:creationId xmlns:a16="http://schemas.microsoft.com/office/drawing/2014/main" id="{573282CB-4200-484B-8755-B86559324918}"/>
              </a:ext>
            </a:extLst>
          </p:cNvPr>
          <p:cNvPicPr>
            <a:picLocks noChangeAspect="1"/>
          </p:cNvPicPr>
          <p:nvPr/>
        </p:nvPicPr>
        <p:blipFill>
          <a:blip r:embed="rId5"/>
          <a:stretch>
            <a:fillRect/>
          </a:stretch>
        </p:blipFill>
        <p:spPr>
          <a:xfrm>
            <a:off x="8317680" y="1838435"/>
            <a:ext cx="2941984" cy="3543754"/>
          </a:xfrm>
          <a:prstGeom prst="rect">
            <a:avLst/>
          </a:prstGeom>
        </p:spPr>
      </p:pic>
      <p:sp>
        <p:nvSpPr>
          <p:cNvPr id="9" name="正方形/長方形 8">
            <a:extLst>
              <a:ext uri="{FF2B5EF4-FFF2-40B4-BE49-F238E27FC236}">
                <a16:creationId xmlns:a16="http://schemas.microsoft.com/office/drawing/2014/main" id="{F8CEF00A-4F37-4B42-A386-2B52723EC4B1}"/>
              </a:ext>
            </a:extLst>
          </p:cNvPr>
          <p:cNvSpPr/>
          <p:nvPr/>
        </p:nvSpPr>
        <p:spPr>
          <a:xfrm>
            <a:off x="1443846" y="6036420"/>
            <a:ext cx="10488977" cy="461665"/>
          </a:xfrm>
          <a:prstGeom prst="rect">
            <a:avLst/>
          </a:prstGeom>
        </p:spPr>
        <p:txBody>
          <a:bodyPr wrap="square">
            <a:spAutoFit/>
          </a:bodyPr>
          <a:lstStyle/>
          <a:p>
            <a:r>
              <a:rPr lang="en-US" altLang="ja-JP" sz="2400" dirty="0"/>
              <a:t>Q</a:t>
            </a:r>
            <a:r>
              <a:rPr lang="ja-JP" altLang="en-US" sz="2400"/>
              <a:t>uantify and analyze smells and create a new system.</a:t>
            </a:r>
          </a:p>
        </p:txBody>
      </p:sp>
      <p:sp>
        <p:nvSpPr>
          <p:cNvPr id="10" name="テキスト ボックス 9">
            <a:extLst>
              <a:ext uri="{FF2B5EF4-FFF2-40B4-BE49-F238E27FC236}">
                <a16:creationId xmlns:a16="http://schemas.microsoft.com/office/drawing/2014/main" id="{3D7A8715-7CAC-9746-B87D-D971185BA73D}"/>
              </a:ext>
            </a:extLst>
          </p:cNvPr>
          <p:cNvSpPr txBox="1"/>
          <p:nvPr/>
        </p:nvSpPr>
        <p:spPr>
          <a:xfrm>
            <a:off x="6497502" y="2978321"/>
            <a:ext cx="643125" cy="523220"/>
          </a:xfrm>
          <a:prstGeom prst="rect">
            <a:avLst/>
          </a:prstGeom>
          <a:noFill/>
        </p:spPr>
        <p:txBody>
          <a:bodyPr wrap="none" rtlCol="0">
            <a:spAutoFit/>
          </a:bodyPr>
          <a:lstStyle/>
          <a:p>
            <a:r>
              <a:rPr kumimoji="1" lang="en-US" altLang="ja-JP" sz="2800" dirty="0"/>
              <a:t>VS</a:t>
            </a:r>
            <a:endParaRPr kumimoji="1" lang="ja-JP" altLang="en-US" sz="2800"/>
          </a:p>
        </p:txBody>
      </p:sp>
      <p:sp>
        <p:nvSpPr>
          <p:cNvPr id="11" name="正方形/長方形 10">
            <a:extLst>
              <a:ext uri="{FF2B5EF4-FFF2-40B4-BE49-F238E27FC236}">
                <a16:creationId xmlns:a16="http://schemas.microsoft.com/office/drawing/2014/main" id="{9D0D7015-0B97-7947-B219-89EC914448B4}"/>
              </a:ext>
            </a:extLst>
          </p:cNvPr>
          <p:cNvSpPr/>
          <p:nvPr/>
        </p:nvSpPr>
        <p:spPr>
          <a:xfrm>
            <a:off x="8330878" y="5397578"/>
            <a:ext cx="2496196" cy="369332"/>
          </a:xfrm>
          <a:prstGeom prst="rect">
            <a:avLst/>
          </a:prstGeom>
        </p:spPr>
        <p:txBody>
          <a:bodyPr wrap="none">
            <a:spAutoFit/>
          </a:bodyPr>
          <a:lstStyle/>
          <a:p>
            <a:r>
              <a:rPr lang="en-US" altLang="ja-JP" dirty="0"/>
              <a:t> </a:t>
            </a:r>
            <a:r>
              <a:rPr lang="ja-JP" altLang="en-US"/>
              <a:t>components of taste.</a:t>
            </a:r>
          </a:p>
        </p:txBody>
      </p:sp>
      <p:sp>
        <p:nvSpPr>
          <p:cNvPr id="12" name="テキスト ボックス 11">
            <a:extLst>
              <a:ext uri="{FF2B5EF4-FFF2-40B4-BE49-F238E27FC236}">
                <a16:creationId xmlns:a16="http://schemas.microsoft.com/office/drawing/2014/main" id="{5B9F2A68-5F6C-2742-8946-486925071241}"/>
              </a:ext>
            </a:extLst>
          </p:cNvPr>
          <p:cNvSpPr txBox="1"/>
          <p:nvPr/>
        </p:nvSpPr>
        <p:spPr>
          <a:xfrm>
            <a:off x="685698" y="1219637"/>
            <a:ext cx="793807" cy="400110"/>
          </a:xfrm>
          <a:prstGeom prst="rect">
            <a:avLst/>
          </a:prstGeom>
          <a:noFill/>
        </p:spPr>
        <p:txBody>
          <a:bodyPr wrap="none" rtlCol="0">
            <a:spAutoFit/>
          </a:bodyPr>
          <a:lstStyle/>
          <a:p>
            <a:r>
              <a:rPr kumimoji="1" lang="en-US" altLang="ja-JP" sz="2000" dirty="0"/>
              <a:t>Nose</a:t>
            </a:r>
            <a:endParaRPr kumimoji="1" lang="ja-JP" altLang="en-US" sz="2000"/>
          </a:p>
        </p:txBody>
      </p:sp>
      <p:sp>
        <p:nvSpPr>
          <p:cNvPr id="13" name="テキスト ボックス 12">
            <a:extLst>
              <a:ext uri="{FF2B5EF4-FFF2-40B4-BE49-F238E27FC236}">
                <a16:creationId xmlns:a16="http://schemas.microsoft.com/office/drawing/2014/main" id="{128D74DF-6A6B-AC49-A012-C05ED7BC6ADA}"/>
              </a:ext>
            </a:extLst>
          </p:cNvPr>
          <p:cNvSpPr txBox="1"/>
          <p:nvPr/>
        </p:nvSpPr>
        <p:spPr>
          <a:xfrm>
            <a:off x="8330878" y="1275756"/>
            <a:ext cx="1072730" cy="400110"/>
          </a:xfrm>
          <a:prstGeom prst="rect">
            <a:avLst/>
          </a:prstGeom>
          <a:noFill/>
        </p:spPr>
        <p:txBody>
          <a:bodyPr wrap="none" rtlCol="0">
            <a:spAutoFit/>
          </a:bodyPr>
          <a:lstStyle/>
          <a:p>
            <a:r>
              <a:rPr lang="en-US" altLang="ja-JP" sz="2000" dirty="0" err="1"/>
              <a:t>Tougue</a:t>
            </a:r>
            <a:endParaRPr kumimoji="1" lang="ja-JP" altLang="en-US" sz="2000"/>
          </a:p>
        </p:txBody>
      </p:sp>
      <p:sp>
        <p:nvSpPr>
          <p:cNvPr id="14" name="下矢印 13">
            <a:extLst>
              <a:ext uri="{FF2B5EF4-FFF2-40B4-BE49-F238E27FC236}">
                <a16:creationId xmlns:a16="http://schemas.microsoft.com/office/drawing/2014/main" id="{3E12F03B-77E4-D248-8774-DFC72D18A406}"/>
              </a:ext>
            </a:extLst>
          </p:cNvPr>
          <p:cNvSpPr/>
          <p:nvPr/>
        </p:nvSpPr>
        <p:spPr>
          <a:xfrm rot="16200000">
            <a:off x="652490" y="5912976"/>
            <a:ext cx="484632" cy="73152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4191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アプリケーション&#10;&#10;自動的に生成された説明">
            <a:extLst>
              <a:ext uri="{FF2B5EF4-FFF2-40B4-BE49-F238E27FC236}">
                <a16:creationId xmlns:a16="http://schemas.microsoft.com/office/drawing/2014/main" id="{4FEF33C2-00F4-A74A-B5A7-3F16C4674B7E}"/>
              </a:ext>
            </a:extLst>
          </p:cNvPr>
          <p:cNvPicPr>
            <a:picLocks noChangeAspect="1"/>
          </p:cNvPicPr>
          <p:nvPr/>
        </p:nvPicPr>
        <p:blipFill rotWithShape="1">
          <a:blip r:embed="rId3"/>
          <a:srcRect t="4878"/>
          <a:stretch/>
        </p:blipFill>
        <p:spPr>
          <a:xfrm>
            <a:off x="933400" y="1320800"/>
            <a:ext cx="10271628" cy="5329382"/>
          </a:xfrm>
          <a:prstGeom prst="rect">
            <a:avLst/>
          </a:prstGeom>
        </p:spPr>
      </p:pic>
      <p:sp>
        <p:nvSpPr>
          <p:cNvPr id="3" name="テキスト ボックス 2">
            <a:extLst>
              <a:ext uri="{FF2B5EF4-FFF2-40B4-BE49-F238E27FC236}">
                <a16:creationId xmlns:a16="http://schemas.microsoft.com/office/drawing/2014/main" id="{42866005-4DCD-A340-B3FB-E190FCAF3BAE}"/>
              </a:ext>
            </a:extLst>
          </p:cNvPr>
          <p:cNvSpPr txBox="1"/>
          <p:nvPr/>
        </p:nvSpPr>
        <p:spPr>
          <a:xfrm>
            <a:off x="986972" y="889655"/>
            <a:ext cx="9595104" cy="461665"/>
          </a:xfrm>
          <a:prstGeom prst="rect">
            <a:avLst/>
          </a:prstGeom>
          <a:noFill/>
        </p:spPr>
        <p:txBody>
          <a:bodyPr wrap="square" rtlCol="0">
            <a:spAutoFit/>
          </a:bodyPr>
          <a:lstStyle/>
          <a:p>
            <a:r>
              <a:rPr lang="en-US" altLang="ja-JP" sz="2400" dirty="0"/>
              <a:t>Membrane-type Surface stress Sensor</a:t>
            </a:r>
            <a:endParaRPr kumimoji="1" lang="ja-JP" altLang="en-US" sz="2400"/>
          </a:p>
        </p:txBody>
      </p:sp>
      <p:sp>
        <p:nvSpPr>
          <p:cNvPr id="4" name="正方形/長方形 3">
            <a:extLst>
              <a:ext uri="{FF2B5EF4-FFF2-40B4-BE49-F238E27FC236}">
                <a16:creationId xmlns:a16="http://schemas.microsoft.com/office/drawing/2014/main" id="{D7C21DBE-E661-894C-B821-5690705AE9B3}"/>
              </a:ext>
            </a:extLst>
          </p:cNvPr>
          <p:cNvSpPr/>
          <p:nvPr/>
        </p:nvSpPr>
        <p:spPr>
          <a:xfrm>
            <a:off x="365760" y="212805"/>
            <a:ext cx="6707285" cy="584775"/>
          </a:xfrm>
          <a:prstGeom prst="rect">
            <a:avLst/>
          </a:prstGeom>
        </p:spPr>
        <p:txBody>
          <a:bodyPr wrap="none">
            <a:spAutoFit/>
          </a:bodyPr>
          <a:lstStyle/>
          <a:p>
            <a:r>
              <a:rPr lang="en-US" altLang="ja-JP" sz="3200" dirty="0"/>
              <a:t>Special t</a:t>
            </a:r>
            <a:r>
              <a:rPr lang="ja-JP" altLang="en-US" sz="3200"/>
              <a:t>ools used for </a:t>
            </a:r>
            <a:r>
              <a:rPr lang="en-US" altLang="ja-JP" sz="3200" dirty="0"/>
              <a:t>my </a:t>
            </a:r>
            <a:r>
              <a:rPr lang="ja-JP" altLang="en-US" sz="3200"/>
              <a:t>research</a:t>
            </a:r>
          </a:p>
        </p:txBody>
      </p:sp>
    </p:spTree>
    <p:extLst>
      <p:ext uri="{BB962C8B-B14F-4D97-AF65-F5344CB8AC3E}">
        <p14:creationId xmlns:p14="http://schemas.microsoft.com/office/powerpoint/2010/main" val="357231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 ヒストグラム&#10;&#10;自動的に生成された説明">
            <a:extLst>
              <a:ext uri="{FF2B5EF4-FFF2-40B4-BE49-F238E27FC236}">
                <a16:creationId xmlns:a16="http://schemas.microsoft.com/office/drawing/2014/main" id="{94E7BA6A-F7ED-234D-AA66-82CC34B0EE75}"/>
              </a:ext>
            </a:extLst>
          </p:cNvPr>
          <p:cNvPicPr>
            <a:picLocks noChangeAspect="1"/>
          </p:cNvPicPr>
          <p:nvPr/>
        </p:nvPicPr>
        <p:blipFill>
          <a:blip r:embed="rId3"/>
          <a:stretch>
            <a:fillRect/>
          </a:stretch>
        </p:blipFill>
        <p:spPr>
          <a:xfrm>
            <a:off x="2521972" y="1711927"/>
            <a:ext cx="7451592" cy="5146073"/>
          </a:xfrm>
          <a:prstGeom prst="rect">
            <a:avLst/>
          </a:prstGeom>
        </p:spPr>
      </p:pic>
      <p:sp>
        <p:nvSpPr>
          <p:cNvPr id="4" name="正方形/長方形 3">
            <a:extLst>
              <a:ext uri="{FF2B5EF4-FFF2-40B4-BE49-F238E27FC236}">
                <a16:creationId xmlns:a16="http://schemas.microsoft.com/office/drawing/2014/main" id="{C1EFEFD5-8619-4E48-A342-E689D1A39A58}"/>
              </a:ext>
            </a:extLst>
          </p:cNvPr>
          <p:cNvSpPr/>
          <p:nvPr/>
        </p:nvSpPr>
        <p:spPr>
          <a:xfrm>
            <a:off x="535594" y="1015103"/>
            <a:ext cx="7588937" cy="523220"/>
          </a:xfrm>
          <a:prstGeom prst="rect">
            <a:avLst/>
          </a:prstGeom>
        </p:spPr>
        <p:txBody>
          <a:bodyPr wrap="none">
            <a:spAutoFit/>
          </a:bodyPr>
          <a:lstStyle/>
          <a:p>
            <a:r>
              <a:rPr lang="ja-JP" altLang="en-US" sz="2800"/>
              <a:t>Measuring </a:t>
            </a:r>
            <a:r>
              <a:rPr lang="en-US" altLang="ja-JP" sz="2800" dirty="0"/>
              <a:t>a</a:t>
            </a:r>
            <a:r>
              <a:rPr lang="ja-JP" altLang="en-US" sz="2800"/>
              <a:t> smell of seasonings with MSS</a:t>
            </a:r>
            <a:r>
              <a:rPr lang="en-US" altLang="ja-JP" sz="2800" dirty="0"/>
              <a:t>...</a:t>
            </a:r>
            <a:endParaRPr lang="ja-JP" altLang="en-US" sz="2800"/>
          </a:p>
        </p:txBody>
      </p:sp>
      <p:sp>
        <p:nvSpPr>
          <p:cNvPr id="5" name="正方形/長方形 4">
            <a:extLst>
              <a:ext uri="{FF2B5EF4-FFF2-40B4-BE49-F238E27FC236}">
                <a16:creationId xmlns:a16="http://schemas.microsoft.com/office/drawing/2014/main" id="{01BA6347-D591-F94C-B20B-6979D805ED8E}"/>
              </a:ext>
            </a:extLst>
          </p:cNvPr>
          <p:cNvSpPr/>
          <p:nvPr/>
        </p:nvSpPr>
        <p:spPr>
          <a:xfrm>
            <a:off x="365760" y="212805"/>
            <a:ext cx="6824304" cy="584775"/>
          </a:xfrm>
          <a:prstGeom prst="rect">
            <a:avLst/>
          </a:prstGeom>
        </p:spPr>
        <p:txBody>
          <a:bodyPr wrap="none">
            <a:spAutoFit/>
          </a:bodyPr>
          <a:lstStyle/>
          <a:p>
            <a:r>
              <a:rPr lang="en-US" altLang="ja-JP" sz="3200" dirty="0"/>
              <a:t>Special t</a:t>
            </a:r>
            <a:r>
              <a:rPr lang="ja-JP" altLang="en-US" sz="3200"/>
              <a:t>ools used for </a:t>
            </a:r>
            <a:r>
              <a:rPr lang="en-US" altLang="ja-JP" sz="3200" dirty="0"/>
              <a:t> my </a:t>
            </a:r>
            <a:r>
              <a:rPr lang="ja-JP" altLang="en-US" sz="3200"/>
              <a:t>research</a:t>
            </a:r>
          </a:p>
        </p:txBody>
      </p:sp>
    </p:spTree>
    <p:extLst>
      <p:ext uri="{BB962C8B-B14F-4D97-AF65-F5344CB8AC3E}">
        <p14:creationId xmlns:p14="http://schemas.microsoft.com/office/powerpoint/2010/main" val="3471228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945C24D-F75D-BC4D-9B63-A341274FA5AD}"/>
              </a:ext>
            </a:extLst>
          </p:cNvPr>
          <p:cNvSpPr/>
          <p:nvPr/>
        </p:nvSpPr>
        <p:spPr>
          <a:xfrm>
            <a:off x="255729" y="424209"/>
            <a:ext cx="7967246" cy="1240853"/>
          </a:xfrm>
          <a:prstGeom prst="rect">
            <a:avLst/>
          </a:prstGeom>
        </p:spPr>
        <p:txBody>
          <a:bodyPr wrap="none">
            <a:spAutoFit/>
          </a:bodyPr>
          <a:lstStyle/>
          <a:p>
            <a:pPr>
              <a:lnSpc>
                <a:spcPct val="150000"/>
              </a:lnSpc>
            </a:pPr>
            <a:r>
              <a:rPr lang="en-US" altLang="ja-JP" sz="2800" dirty="0"/>
              <a:t>METHDOLOGY </a:t>
            </a:r>
            <a:r>
              <a:rPr lang="ja-JP" altLang="en-US" sz="2800"/>
              <a:t> </a:t>
            </a:r>
            <a:endParaRPr lang="en-US" altLang="ja-JP" sz="2800" dirty="0"/>
          </a:p>
          <a:p>
            <a:pPr>
              <a:lnSpc>
                <a:spcPct val="150000"/>
              </a:lnSpc>
            </a:pPr>
            <a:r>
              <a:rPr lang="ja-JP" altLang="en-US" sz="2400"/>
              <a:t>Flow of odor synthesis by multiple pseudo-origin odors</a:t>
            </a:r>
          </a:p>
        </p:txBody>
      </p:sp>
      <p:pic>
        <p:nvPicPr>
          <p:cNvPr id="4" name="図 3" descr="白いバックグラウンドの前に並んでいる&#10;&#10;低い精度で自動的に生成された説明">
            <a:extLst>
              <a:ext uri="{FF2B5EF4-FFF2-40B4-BE49-F238E27FC236}">
                <a16:creationId xmlns:a16="http://schemas.microsoft.com/office/drawing/2014/main" id="{231D302B-9740-7E4E-8F11-3327B8083AAC}"/>
              </a:ext>
            </a:extLst>
          </p:cNvPr>
          <p:cNvPicPr>
            <a:picLocks noChangeAspect="1"/>
          </p:cNvPicPr>
          <p:nvPr/>
        </p:nvPicPr>
        <p:blipFill rotWithShape="1">
          <a:blip r:embed="rId3"/>
          <a:srcRect r="5011" b="2665"/>
          <a:stretch/>
        </p:blipFill>
        <p:spPr>
          <a:xfrm>
            <a:off x="7742514" y="4526575"/>
            <a:ext cx="3913632" cy="2248195"/>
          </a:xfrm>
          <a:prstGeom prst="rect">
            <a:avLst/>
          </a:prstGeom>
        </p:spPr>
      </p:pic>
      <p:sp>
        <p:nvSpPr>
          <p:cNvPr id="5" name="正方形/長方形 4">
            <a:extLst>
              <a:ext uri="{FF2B5EF4-FFF2-40B4-BE49-F238E27FC236}">
                <a16:creationId xmlns:a16="http://schemas.microsoft.com/office/drawing/2014/main" id="{F988AD3E-40E1-794A-911E-E03ED071D171}"/>
              </a:ext>
            </a:extLst>
          </p:cNvPr>
          <p:cNvSpPr/>
          <p:nvPr/>
        </p:nvSpPr>
        <p:spPr>
          <a:xfrm>
            <a:off x="3801103" y="5725905"/>
            <a:ext cx="3046027" cy="707886"/>
          </a:xfrm>
          <a:prstGeom prst="rect">
            <a:avLst/>
          </a:prstGeom>
        </p:spPr>
        <p:txBody>
          <a:bodyPr wrap="none">
            <a:spAutoFit/>
          </a:bodyPr>
          <a:lstStyle/>
          <a:p>
            <a:r>
              <a:rPr lang="en-US" altLang="ja-JP" sz="2000" dirty="0"/>
              <a:t>For 2,</a:t>
            </a:r>
          </a:p>
          <a:p>
            <a:r>
              <a:rPr lang="ja-JP" altLang="en-US" sz="2000"/>
              <a:t>MSS signals in real time</a:t>
            </a:r>
          </a:p>
        </p:txBody>
      </p:sp>
      <p:sp>
        <p:nvSpPr>
          <p:cNvPr id="7" name="正方形/長方形 6">
            <a:extLst>
              <a:ext uri="{FF2B5EF4-FFF2-40B4-BE49-F238E27FC236}">
                <a16:creationId xmlns:a16="http://schemas.microsoft.com/office/drawing/2014/main" id="{27C895E0-917A-DF4B-8E42-6662E0FB8A46}"/>
              </a:ext>
            </a:extLst>
          </p:cNvPr>
          <p:cNvSpPr/>
          <p:nvPr/>
        </p:nvSpPr>
        <p:spPr>
          <a:xfrm>
            <a:off x="0" y="1980109"/>
            <a:ext cx="12192000" cy="2130968"/>
          </a:xfrm>
          <a:prstGeom prst="rect">
            <a:avLst/>
          </a:prstGeom>
        </p:spPr>
        <p:txBody>
          <a:bodyPr wrap="square">
            <a:spAutoFit/>
          </a:bodyPr>
          <a:lstStyle/>
          <a:p>
            <a:pPr>
              <a:lnSpc>
                <a:spcPct val="150000"/>
              </a:lnSpc>
            </a:pPr>
            <a:r>
              <a:rPr lang="en-US" altLang="ja-JP" dirty="0"/>
              <a:t>1.</a:t>
            </a:r>
            <a:r>
              <a:rPr lang="ja-JP" altLang="en-US"/>
              <a:t>There is a MSS signal for the odor you want to make.</a:t>
            </a:r>
          </a:p>
          <a:p>
            <a:pPr>
              <a:lnSpc>
                <a:spcPct val="150000"/>
              </a:lnSpc>
            </a:pPr>
            <a:r>
              <a:rPr lang="en-US" altLang="ja-JP" dirty="0"/>
              <a:t>2.</a:t>
            </a:r>
            <a:r>
              <a:rPr lang="ja-JP" altLang="en-US"/>
              <a:t> Start with only solvent </a:t>
            </a:r>
            <a:endParaRPr lang="en-US" altLang="ja-JP" dirty="0"/>
          </a:p>
          <a:p>
            <a:pPr>
              <a:lnSpc>
                <a:spcPct val="150000"/>
              </a:lnSpc>
            </a:pPr>
            <a:r>
              <a:rPr lang="en-US" altLang="ja-JP" dirty="0"/>
              <a:t>3. </a:t>
            </a:r>
            <a:r>
              <a:rPr lang="ja-JP" altLang="en-US"/>
              <a:t>Given M pseudo-origin odors, at what concentration can we mix them to reproduce the MSS signal of the odor we want to produce?</a:t>
            </a:r>
          </a:p>
          <a:p>
            <a:pPr>
              <a:lnSpc>
                <a:spcPct val="150000"/>
              </a:lnSpc>
            </a:pPr>
            <a:r>
              <a:rPr lang="en-US" altLang="ja-JP" dirty="0"/>
              <a:t>4. </a:t>
            </a:r>
            <a:r>
              <a:rPr lang="ja-JP" altLang="en-US"/>
              <a:t>Candidate pseudo-origin odors to mix next and how much to add.</a:t>
            </a:r>
          </a:p>
        </p:txBody>
      </p:sp>
      <p:cxnSp>
        <p:nvCxnSpPr>
          <p:cNvPr id="9" name="直線矢印コネクタ 8">
            <a:extLst>
              <a:ext uri="{FF2B5EF4-FFF2-40B4-BE49-F238E27FC236}">
                <a16:creationId xmlns:a16="http://schemas.microsoft.com/office/drawing/2014/main" id="{A324493E-B426-5843-B62D-9046897C85A6}"/>
              </a:ext>
            </a:extLst>
          </p:cNvPr>
          <p:cNvCxnSpPr>
            <a:cxnSpLocks/>
          </p:cNvCxnSpPr>
          <p:nvPr/>
        </p:nvCxnSpPr>
        <p:spPr>
          <a:xfrm>
            <a:off x="7003637" y="6079848"/>
            <a:ext cx="425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3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 ホワイトボード&#10;&#10;中程度の精度で自動的に生成された説明">
            <a:extLst>
              <a:ext uri="{FF2B5EF4-FFF2-40B4-BE49-F238E27FC236}">
                <a16:creationId xmlns:a16="http://schemas.microsoft.com/office/drawing/2014/main" id="{306E9BEC-5F47-DD41-AB80-67AA2446812D}"/>
              </a:ext>
            </a:extLst>
          </p:cNvPr>
          <p:cNvPicPr>
            <a:picLocks noChangeAspect="1"/>
          </p:cNvPicPr>
          <p:nvPr/>
        </p:nvPicPr>
        <p:blipFill>
          <a:blip r:embed="rId3"/>
          <a:stretch>
            <a:fillRect/>
          </a:stretch>
        </p:blipFill>
        <p:spPr>
          <a:xfrm>
            <a:off x="1255776" y="1396552"/>
            <a:ext cx="10009632" cy="5322983"/>
          </a:xfrm>
          <a:prstGeom prst="rect">
            <a:avLst/>
          </a:prstGeom>
        </p:spPr>
      </p:pic>
      <p:sp>
        <p:nvSpPr>
          <p:cNvPr id="4" name="正方形/長方形 3">
            <a:extLst>
              <a:ext uri="{FF2B5EF4-FFF2-40B4-BE49-F238E27FC236}">
                <a16:creationId xmlns:a16="http://schemas.microsoft.com/office/drawing/2014/main" id="{71D72DB6-4637-AC42-84BA-02EA6CCDD018}"/>
              </a:ext>
            </a:extLst>
          </p:cNvPr>
          <p:cNvSpPr/>
          <p:nvPr/>
        </p:nvSpPr>
        <p:spPr>
          <a:xfrm>
            <a:off x="426720" y="387019"/>
            <a:ext cx="10424160" cy="523220"/>
          </a:xfrm>
          <a:prstGeom prst="rect">
            <a:avLst/>
          </a:prstGeom>
        </p:spPr>
        <p:txBody>
          <a:bodyPr wrap="square">
            <a:spAutoFit/>
          </a:bodyPr>
          <a:lstStyle/>
          <a:p>
            <a:r>
              <a:rPr lang="en-US" altLang="ja-JP" sz="2800" dirty="0"/>
              <a:t>Smell</a:t>
            </a:r>
            <a:r>
              <a:rPr lang="ja-JP" altLang="en-US" sz="2800"/>
              <a:t> synthesis system using multiple pseudo-origin odors</a:t>
            </a:r>
          </a:p>
        </p:txBody>
      </p:sp>
    </p:spTree>
    <p:extLst>
      <p:ext uri="{BB962C8B-B14F-4D97-AF65-F5344CB8AC3E}">
        <p14:creationId xmlns:p14="http://schemas.microsoft.com/office/powerpoint/2010/main" val="3875986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F6FAF87-B9DB-8246-BFFF-36776F513C53}"/>
              </a:ext>
            </a:extLst>
          </p:cNvPr>
          <p:cNvSpPr/>
          <p:nvPr/>
        </p:nvSpPr>
        <p:spPr>
          <a:xfrm>
            <a:off x="0" y="1974150"/>
            <a:ext cx="12192000" cy="3732560"/>
          </a:xfrm>
          <a:prstGeom prst="rect">
            <a:avLst/>
          </a:prstGeom>
        </p:spPr>
        <p:txBody>
          <a:bodyPr wrap="square">
            <a:spAutoFit/>
          </a:bodyPr>
          <a:lstStyle/>
          <a:p>
            <a:pPr lvl="1">
              <a:lnSpc>
                <a:spcPct val="150000"/>
              </a:lnSpc>
            </a:pPr>
            <a:r>
              <a:rPr lang="en-US" altLang="ja-JP" sz="2000" dirty="0">
                <a:solidFill>
                  <a:srgbClr val="000000"/>
                </a:solidFill>
                <a:latin typeface="Menlo" panose="020B0609030804020204" pitchFamily="49" charset="0"/>
              </a:rPr>
              <a:t>Basic Policy</a:t>
            </a:r>
            <a:r>
              <a:rPr lang="ja-JP" altLang="en-US" sz="2000">
                <a:solidFill>
                  <a:srgbClr val="000000"/>
                </a:solidFill>
                <a:latin typeface="Menlo" panose="020B0609030804020204" pitchFamily="49" charset="0"/>
              </a:rPr>
              <a:t>：</a:t>
            </a:r>
            <a:endParaRPr lang="en-US" altLang="ja-JP" sz="2000" dirty="0">
              <a:solidFill>
                <a:srgbClr val="000000"/>
              </a:solidFill>
              <a:latin typeface="Menlo" panose="020B0609030804020204" pitchFamily="49" charset="0"/>
            </a:endParaRPr>
          </a:p>
          <a:p>
            <a:pPr lvl="1">
              <a:lnSpc>
                <a:spcPct val="150000"/>
              </a:lnSpc>
            </a:pPr>
            <a:r>
              <a:rPr lang="en-US" altLang="ja-JP" sz="2000" dirty="0">
                <a:solidFill>
                  <a:srgbClr val="000000"/>
                </a:solidFill>
                <a:latin typeface="Menlo" panose="020B0609030804020204" pitchFamily="49" charset="0"/>
              </a:rPr>
              <a:t>	</a:t>
            </a:r>
            <a:r>
              <a:rPr lang="en" altLang="ja-JP" sz="2000" dirty="0">
                <a:solidFill>
                  <a:srgbClr val="000000"/>
                </a:solidFill>
                <a:latin typeface="Menlo" panose="020B0609030804020204" pitchFamily="49" charset="0"/>
              </a:rPr>
              <a:t>Select one of materials A, B, or C and add 1 ml to each Randall.</a:t>
            </a:r>
            <a:r>
              <a:rPr lang="en-US" altLang="ja-JP" sz="2000" dirty="0">
                <a:solidFill>
                  <a:srgbClr val="000000"/>
                </a:solidFill>
                <a:latin typeface="Menlo" panose="020B0609030804020204" pitchFamily="49" charset="0"/>
              </a:rPr>
              <a:t>     </a:t>
            </a:r>
          </a:p>
          <a:p>
            <a:pPr lvl="1">
              <a:lnSpc>
                <a:spcPct val="150000"/>
              </a:lnSpc>
            </a:pPr>
            <a:r>
              <a:rPr lang="en-US" altLang="ja-JP" sz="2000" dirty="0">
                <a:solidFill>
                  <a:srgbClr val="000000"/>
                </a:solidFill>
                <a:latin typeface="Menlo" panose="020B0609030804020204" pitchFamily="49" charset="0"/>
              </a:rPr>
              <a:t>Additional Policy</a:t>
            </a:r>
            <a:r>
              <a:rPr lang="ja-JP" altLang="en-US" sz="2000">
                <a:solidFill>
                  <a:srgbClr val="000000"/>
                </a:solidFill>
                <a:latin typeface="Menlo" panose="020B0609030804020204" pitchFamily="49" charset="0"/>
              </a:rPr>
              <a:t>：</a:t>
            </a:r>
            <a:endParaRPr lang="en-US" altLang="ja-JP" sz="2000" dirty="0">
              <a:solidFill>
                <a:srgbClr val="000000"/>
              </a:solidFill>
              <a:latin typeface="Menlo" panose="020B0609030804020204" pitchFamily="49" charset="0"/>
            </a:endParaRPr>
          </a:p>
          <a:p>
            <a:pPr lvl="1">
              <a:lnSpc>
                <a:spcPct val="150000"/>
              </a:lnSpc>
            </a:pPr>
            <a:r>
              <a:rPr lang="en-US" altLang="ja-JP" sz="2000" dirty="0">
                <a:solidFill>
                  <a:srgbClr val="000000"/>
                </a:solidFill>
                <a:latin typeface="Menlo" panose="020B0609030804020204" pitchFamily="49" charset="0"/>
              </a:rPr>
              <a:t>	SCALE_FACTOR(0.1)*1 ml is added when the error of the objective function  </a:t>
            </a:r>
          </a:p>
          <a:p>
            <a:pPr lvl="1">
              <a:lnSpc>
                <a:spcPct val="150000"/>
              </a:lnSpc>
            </a:pPr>
            <a:r>
              <a:rPr lang="en-US" altLang="ja-JP" sz="2000" dirty="0">
                <a:solidFill>
                  <a:srgbClr val="000000"/>
                </a:solidFill>
                <a:latin typeface="Menlo" panose="020B0609030804020204" pitchFamily="49" charset="0"/>
              </a:rPr>
              <a:t>   is less than THRESHOLD_VAL(0.5), SCALE_FACTOR(0.1)*1 ml is added.</a:t>
            </a:r>
            <a:endParaRPr lang="en-US" altLang="ja-JP" sz="2000" b="0" dirty="0">
              <a:solidFill>
                <a:srgbClr val="000000"/>
              </a:solidFill>
              <a:effectLst/>
              <a:latin typeface="Menlo" panose="020B0609030804020204" pitchFamily="49" charset="0"/>
            </a:endParaRPr>
          </a:p>
          <a:p>
            <a:pPr lvl="1">
              <a:lnSpc>
                <a:spcPct val="150000"/>
              </a:lnSpc>
            </a:pPr>
            <a:r>
              <a:rPr lang="en-US" altLang="ja-JP" sz="2000" dirty="0">
                <a:solidFill>
                  <a:srgbClr val="000000"/>
                </a:solidFill>
                <a:latin typeface="Menlo" panose="020B0609030804020204" pitchFamily="49" charset="0"/>
              </a:rPr>
              <a:t>Goal</a:t>
            </a:r>
            <a:r>
              <a:rPr lang="ja-JP" altLang="en-US" sz="2000" b="0">
                <a:solidFill>
                  <a:srgbClr val="000000"/>
                </a:solidFill>
                <a:effectLst/>
                <a:latin typeface="Menlo" panose="020B0609030804020204" pitchFamily="49" charset="0"/>
              </a:rPr>
              <a:t>：</a:t>
            </a:r>
            <a:endParaRPr lang="en-US" altLang="ja-JP" sz="2000" b="0" dirty="0">
              <a:solidFill>
                <a:srgbClr val="000000"/>
              </a:solidFill>
              <a:effectLst/>
              <a:latin typeface="Menlo" panose="020B0609030804020204" pitchFamily="49" charset="0"/>
            </a:endParaRPr>
          </a:p>
          <a:p>
            <a:pPr lvl="1">
              <a:lnSpc>
                <a:spcPct val="150000"/>
              </a:lnSpc>
            </a:pPr>
            <a:r>
              <a:rPr lang="en-US" altLang="ja-JP" sz="2000" dirty="0">
                <a:solidFill>
                  <a:srgbClr val="000000"/>
                </a:solidFill>
                <a:latin typeface="Menlo" panose="020B0609030804020204" pitchFamily="49" charset="0"/>
              </a:rPr>
              <a:t>	</a:t>
            </a:r>
            <a:r>
              <a:rPr lang="en" altLang="ja-JP" sz="2000" dirty="0">
                <a:solidFill>
                  <a:srgbClr val="000000"/>
                </a:solidFill>
                <a:latin typeface="Menlo" panose="020B0609030804020204" pitchFamily="49" charset="0"/>
              </a:rPr>
              <a:t>The search succeeds when the error with the objective function is less </a:t>
            </a:r>
          </a:p>
          <a:p>
            <a:pPr lvl="1">
              <a:lnSpc>
                <a:spcPct val="150000"/>
              </a:lnSpc>
            </a:pPr>
            <a:r>
              <a:rPr lang="en" altLang="ja-JP" sz="2000" dirty="0">
                <a:solidFill>
                  <a:srgbClr val="000000"/>
                </a:solidFill>
                <a:latin typeface="Menlo" panose="020B0609030804020204" pitchFamily="49" charset="0"/>
              </a:rPr>
              <a:t>   than MIN_VAL(1e-2).</a:t>
            </a:r>
          </a:p>
        </p:txBody>
      </p:sp>
      <p:sp>
        <p:nvSpPr>
          <p:cNvPr id="4" name="正方形/長方形 3">
            <a:extLst>
              <a:ext uri="{FF2B5EF4-FFF2-40B4-BE49-F238E27FC236}">
                <a16:creationId xmlns:a16="http://schemas.microsoft.com/office/drawing/2014/main" id="{8D8BB87C-8297-9346-A5C6-66D1BEDB2298}"/>
              </a:ext>
            </a:extLst>
          </p:cNvPr>
          <p:cNvSpPr/>
          <p:nvPr/>
        </p:nvSpPr>
        <p:spPr>
          <a:xfrm>
            <a:off x="472247" y="379304"/>
            <a:ext cx="5876930" cy="523220"/>
          </a:xfrm>
          <a:prstGeom prst="rect">
            <a:avLst/>
          </a:prstGeom>
        </p:spPr>
        <p:txBody>
          <a:bodyPr wrap="none">
            <a:spAutoFit/>
          </a:bodyPr>
          <a:lstStyle/>
          <a:p>
            <a:r>
              <a:rPr lang="ja-JP" altLang="en-US" sz="2800"/>
              <a:t>Virtual experiments on a simulator</a:t>
            </a:r>
          </a:p>
        </p:txBody>
      </p:sp>
      <p:sp>
        <p:nvSpPr>
          <p:cNvPr id="5" name="テキスト ボックス 4">
            <a:extLst>
              <a:ext uri="{FF2B5EF4-FFF2-40B4-BE49-F238E27FC236}">
                <a16:creationId xmlns:a16="http://schemas.microsoft.com/office/drawing/2014/main" id="{4F3DB14D-6702-574B-A746-DADF611751E8}"/>
              </a:ext>
            </a:extLst>
          </p:cNvPr>
          <p:cNvSpPr txBox="1"/>
          <p:nvPr/>
        </p:nvSpPr>
        <p:spPr>
          <a:xfrm>
            <a:off x="352326" y="1447977"/>
            <a:ext cx="1241045" cy="523220"/>
          </a:xfrm>
          <a:prstGeom prst="rect">
            <a:avLst/>
          </a:prstGeom>
          <a:noFill/>
        </p:spPr>
        <p:txBody>
          <a:bodyPr wrap="none" rtlCol="0">
            <a:spAutoFit/>
          </a:bodyPr>
          <a:lstStyle/>
          <a:p>
            <a:r>
              <a:rPr lang="en-US" altLang="ja-JP" sz="2800" dirty="0"/>
              <a:t>Policy</a:t>
            </a:r>
            <a:r>
              <a:rPr lang="en-US" altLang="ja-JP" dirty="0"/>
              <a:t> </a:t>
            </a:r>
            <a:endParaRPr kumimoji="1" lang="ja-JP" altLang="en-US"/>
          </a:p>
        </p:txBody>
      </p:sp>
    </p:spTree>
    <p:extLst>
      <p:ext uri="{BB962C8B-B14F-4D97-AF65-F5344CB8AC3E}">
        <p14:creationId xmlns:p14="http://schemas.microsoft.com/office/powerpoint/2010/main" val="1863223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9A052478-C3D7-E348-8D38-D9413FE0CE7A}"/>
              </a:ext>
            </a:extLst>
          </p:cNvPr>
          <p:cNvGraphicFramePr>
            <a:graphicFrameLocks/>
          </p:cNvGraphicFramePr>
          <p:nvPr>
            <p:extLst>
              <p:ext uri="{D42A27DB-BD31-4B8C-83A1-F6EECF244321}">
                <p14:modId xmlns:p14="http://schemas.microsoft.com/office/powerpoint/2010/main" val="4140468152"/>
              </p:ext>
            </p:extLst>
          </p:nvPr>
        </p:nvGraphicFramePr>
        <p:xfrm>
          <a:off x="6218682" y="2413013"/>
          <a:ext cx="5247894" cy="35269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グラフ 2">
            <a:extLst>
              <a:ext uri="{FF2B5EF4-FFF2-40B4-BE49-F238E27FC236}">
                <a16:creationId xmlns:a16="http://schemas.microsoft.com/office/drawing/2014/main" id="{8C39802A-97D5-834E-A4F5-CD63FBC0AA72}"/>
              </a:ext>
            </a:extLst>
          </p:cNvPr>
          <p:cNvGraphicFramePr>
            <a:graphicFrameLocks/>
          </p:cNvGraphicFramePr>
          <p:nvPr>
            <p:extLst>
              <p:ext uri="{D42A27DB-BD31-4B8C-83A1-F6EECF244321}">
                <p14:modId xmlns:p14="http://schemas.microsoft.com/office/powerpoint/2010/main" val="2980836937"/>
              </p:ext>
            </p:extLst>
          </p:nvPr>
        </p:nvGraphicFramePr>
        <p:xfrm>
          <a:off x="725424" y="2413013"/>
          <a:ext cx="5370576" cy="3526917"/>
        </p:xfrm>
        <a:graphic>
          <a:graphicData uri="http://schemas.openxmlformats.org/drawingml/2006/chart">
            <c:chart xmlns:c="http://schemas.openxmlformats.org/drawingml/2006/chart" xmlns:r="http://schemas.openxmlformats.org/officeDocument/2006/relationships" r:id="rId4"/>
          </a:graphicData>
        </a:graphic>
      </p:graphicFrame>
      <p:sp>
        <p:nvSpPr>
          <p:cNvPr id="4" name="テキスト ボックス 3">
            <a:extLst>
              <a:ext uri="{FF2B5EF4-FFF2-40B4-BE49-F238E27FC236}">
                <a16:creationId xmlns:a16="http://schemas.microsoft.com/office/drawing/2014/main" id="{931CB720-C24B-4A43-AF83-EA71C1FA7417}"/>
              </a:ext>
            </a:extLst>
          </p:cNvPr>
          <p:cNvSpPr txBox="1"/>
          <p:nvPr/>
        </p:nvSpPr>
        <p:spPr>
          <a:xfrm>
            <a:off x="2689200" y="1919391"/>
            <a:ext cx="1443024" cy="461665"/>
          </a:xfrm>
          <a:prstGeom prst="rect">
            <a:avLst/>
          </a:prstGeom>
          <a:noFill/>
        </p:spPr>
        <p:txBody>
          <a:bodyPr wrap="none" rtlCol="0">
            <a:spAutoFit/>
          </a:bodyPr>
          <a:lstStyle/>
          <a:p>
            <a:r>
              <a:rPr kumimoji="1" lang="en-US" altLang="ja-JP" sz="2400" dirty="0"/>
              <a:t>Random </a:t>
            </a:r>
            <a:endParaRPr kumimoji="1" lang="ja-JP" altLang="en-US" sz="2400"/>
          </a:p>
        </p:txBody>
      </p:sp>
      <p:sp>
        <p:nvSpPr>
          <p:cNvPr id="5" name="テキスト ボックス 4">
            <a:extLst>
              <a:ext uri="{FF2B5EF4-FFF2-40B4-BE49-F238E27FC236}">
                <a16:creationId xmlns:a16="http://schemas.microsoft.com/office/drawing/2014/main" id="{CD06CE46-8F05-9745-BD1D-75F86EF7F8C1}"/>
              </a:ext>
            </a:extLst>
          </p:cNvPr>
          <p:cNvSpPr txBox="1"/>
          <p:nvPr/>
        </p:nvSpPr>
        <p:spPr>
          <a:xfrm>
            <a:off x="7192177" y="2003656"/>
            <a:ext cx="3300904" cy="461665"/>
          </a:xfrm>
          <a:prstGeom prst="rect">
            <a:avLst/>
          </a:prstGeom>
          <a:noFill/>
        </p:spPr>
        <p:txBody>
          <a:bodyPr wrap="none" rtlCol="0">
            <a:spAutoFit/>
          </a:bodyPr>
          <a:lstStyle/>
          <a:p>
            <a:r>
              <a:rPr lang="en" altLang="ja-JP" sz="2400" dirty="0"/>
              <a:t>Bayesian optimization</a:t>
            </a:r>
            <a:endParaRPr kumimoji="1" lang="ja-JP" altLang="en-US" sz="2400"/>
          </a:p>
        </p:txBody>
      </p:sp>
      <p:sp>
        <p:nvSpPr>
          <p:cNvPr id="6" name="テキスト ボックス 5">
            <a:extLst>
              <a:ext uri="{FF2B5EF4-FFF2-40B4-BE49-F238E27FC236}">
                <a16:creationId xmlns:a16="http://schemas.microsoft.com/office/drawing/2014/main" id="{8F5DE7CA-482C-4D4D-8622-E57500454F8B}"/>
              </a:ext>
            </a:extLst>
          </p:cNvPr>
          <p:cNvSpPr txBox="1"/>
          <p:nvPr/>
        </p:nvSpPr>
        <p:spPr>
          <a:xfrm>
            <a:off x="5427440" y="5971887"/>
            <a:ext cx="1582484" cy="369332"/>
          </a:xfrm>
          <a:prstGeom prst="rect">
            <a:avLst/>
          </a:prstGeom>
          <a:noFill/>
        </p:spPr>
        <p:txBody>
          <a:bodyPr wrap="none" rtlCol="0">
            <a:spAutoFit/>
          </a:bodyPr>
          <a:lstStyle/>
          <a:p>
            <a:r>
              <a:rPr kumimoji="1" lang="en-US" altLang="ja-JP" dirty="0"/>
              <a:t>Trial Number</a:t>
            </a:r>
            <a:endParaRPr kumimoji="1" lang="ja-JP" altLang="en-US"/>
          </a:p>
        </p:txBody>
      </p:sp>
      <p:sp>
        <p:nvSpPr>
          <p:cNvPr id="7" name="正方形/長方形 6">
            <a:extLst>
              <a:ext uri="{FF2B5EF4-FFF2-40B4-BE49-F238E27FC236}">
                <a16:creationId xmlns:a16="http://schemas.microsoft.com/office/drawing/2014/main" id="{81D81C0E-A1E0-BC42-B1E9-6D8861E80CBC}"/>
              </a:ext>
            </a:extLst>
          </p:cNvPr>
          <p:cNvSpPr/>
          <p:nvPr/>
        </p:nvSpPr>
        <p:spPr>
          <a:xfrm rot="16200000">
            <a:off x="-692164" y="3991805"/>
            <a:ext cx="2220480" cy="369332"/>
          </a:xfrm>
          <a:prstGeom prst="rect">
            <a:avLst/>
          </a:prstGeom>
        </p:spPr>
        <p:txBody>
          <a:bodyPr wrap="none">
            <a:spAutoFit/>
          </a:bodyPr>
          <a:lstStyle/>
          <a:p>
            <a:r>
              <a:rPr lang="ja-JP" altLang="en-US"/>
              <a:t>measurement error</a:t>
            </a:r>
          </a:p>
        </p:txBody>
      </p:sp>
      <p:sp>
        <p:nvSpPr>
          <p:cNvPr id="8" name="正方形/長方形 7">
            <a:extLst>
              <a:ext uri="{FF2B5EF4-FFF2-40B4-BE49-F238E27FC236}">
                <a16:creationId xmlns:a16="http://schemas.microsoft.com/office/drawing/2014/main" id="{7637470C-2C74-A34C-B840-606693FCAAED}"/>
              </a:ext>
            </a:extLst>
          </p:cNvPr>
          <p:cNvSpPr/>
          <p:nvPr/>
        </p:nvSpPr>
        <p:spPr>
          <a:xfrm>
            <a:off x="472247" y="379304"/>
            <a:ext cx="5876930" cy="523220"/>
          </a:xfrm>
          <a:prstGeom prst="rect">
            <a:avLst/>
          </a:prstGeom>
        </p:spPr>
        <p:txBody>
          <a:bodyPr wrap="none">
            <a:spAutoFit/>
          </a:bodyPr>
          <a:lstStyle/>
          <a:p>
            <a:r>
              <a:rPr lang="ja-JP" altLang="en-US" sz="2800"/>
              <a:t>Virtual experiments on a simulator</a:t>
            </a:r>
          </a:p>
        </p:txBody>
      </p:sp>
      <p:sp>
        <p:nvSpPr>
          <p:cNvPr id="9" name="テキスト ボックス 8">
            <a:extLst>
              <a:ext uri="{FF2B5EF4-FFF2-40B4-BE49-F238E27FC236}">
                <a16:creationId xmlns:a16="http://schemas.microsoft.com/office/drawing/2014/main" id="{877DEC63-9609-B749-913A-7290A1D68E05}"/>
              </a:ext>
            </a:extLst>
          </p:cNvPr>
          <p:cNvSpPr txBox="1"/>
          <p:nvPr/>
        </p:nvSpPr>
        <p:spPr>
          <a:xfrm>
            <a:off x="602742" y="1226291"/>
            <a:ext cx="1175322" cy="461665"/>
          </a:xfrm>
          <a:prstGeom prst="rect">
            <a:avLst/>
          </a:prstGeom>
          <a:noFill/>
        </p:spPr>
        <p:txBody>
          <a:bodyPr wrap="none" rtlCol="0">
            <a:spAutoFit/>
          </a:bodyPr>
          <a:lstStyle/>
          <a:p>
            <a:r>
              <a:rPr lang="en-US" altLang="ja-JP" sz="2400" dirty="0"/>
              <a:t>Result </a:t>
            </a:r>
            <a:endParaRPr kumimoji="1" lang="ja-JP" altLang="en-US" sz="2400"/>
          </a:p>
        </p:txBody>
      </p:sp>
      <p:cxnSp>
        <p:nvCxnSpPr>
          <p:cNvPr id="12" name="直線矢印コネクタ 11">
            <a:extLst>
              <a:ext uri="{FF2B5EF4-FFF2-40B4-BE49-F238E27FC236}">
                <a16:creationId xmlns:a16="http://schemas.microsoft.com/office/drawing/2014/main" id="{AEE07267-8D4D-D045-9958-68D11C6C6343}"/>
              </a:ext>
            </a:extLst>
          </p:cNvPr>
          <p:cNvCxnSpPr>
            <a:cxnSpLocks/>
          </p:cNvCxnSpPr>
          <p:nvPr/>
        </p:nvCxnSpPr>
        <p:spPr>
          <a:xfrm>
            <a:off x="5441431" y="5081666"/>
            <a:ext cx="3252865" cy="205045"/>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563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4C50F96-F079-3A49-99E2-18EE5CB889DC}"/>
              </a:ext>
            </a:extLst>
          </p:cNvPr>
          <p:cNvSpPr txBox="1"/>
          <p:nvPr/>
        </p:nvSpPr>
        <p:spPr>
          <a:xfrm>
            <a:off x="0" y="1539240"/>
            <a:ext cx="12192000" cy="12890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ja-JP" dirty="0">
                <a:latin typeface="Times New Roman" panose="02020603050405020304" pitchFamily="18" charset="0"/>
                <a:cs typeface="Times New Roman" panose="02020603050405020304" pitchFamily="18" charset="0"/>
              </a:rPr>
              <a:t>MSS: G. Yoshikawa, T. Akiyama, S. </a:t>
            </a:r>
            <a:r>
              <a:rPr lang="en" altLang="ja-JP" dirty="0" err="1">
                <a:latin typeface="Times New Roman" panose="02020603050405020304" pitchFamily="18" charset="0"/>
                <a:cs typeface="Times New Roman" panose="02020603050405020304" pitchFamily="18" charset="0"/>
              </a:rPr>
              <a:t>Gautsch</a:t>
            </a:r>
            <a:r>
              <a:rPr lang="en" altLang="ja-JP" dirty="0">
                <a:latin typeface="Times New Roman" panose="02020603050405020304" pitchFamily="18" charset="0"/>
                <a:cs typeface="Times New Roman" panose="02020603050405020304" pitchFamily="18" charset="0"/>
              </a:rPr>
              <a:t>, P. </a:t>
            </a:r>
            <a:r>
              <a:rPr lang="en" altLang="ja-JP" dirty="0" err="1">
                <a:latin typeface="Times New Roman" panose="02020603050405020304" pitchFamily="18" charset="0"/>
                <a:cs typeface="Times New Roman" panose="02020603050405020304" pitchFamily="18" charset="0"/>
              </a:rPr>
              <a:t>Vettiger</a:t>
            </a:r>
            <a:r>
              <a:rPr lang="en" altLang="ja-JP" dirty="0">
                <a:latin typeface="Times New Roman" panose="02020603050405020304" pitchFamily="18" charset="0"/>
                <a:cs typeface="Times New Roman" panose="02020603050405020304" pitchFamily="18" charset="0"/>
              </a:rPr>
              <a:t>, H. Rohrer, Nano Letters 11, 1044</a:t>
            </a:r>
            <a:endParaRPr kumimoji="1" lang="en-US" altLang="ja-JP" dirty="0"/>
          </a:p>
          <a:p>
            <a:pPr marL="285750" indent="-285750">
              <a:lnSpc>
                <a:spcPct val="150000"/>
              </a:lnSpc>
              <a:buFont typeface="Arial" panose="020B0604020202020204" pitchFamily="34" charset="0"/>
              <a:buChar char="•"/>
            </a:pPr>
            <a:r>
              <a:rPr lang="en" altLang="ja-JP" dirty="0">
                <a:latin typeface="Times New Roman" panose="02020603050405020304" pitchFamily="18" charset="0"/>
                <a:cs typeface="Times New Roman" panose="02020603050405020304" pitchFamily="18" charset="0"/>
              </a:rPr>
              <a:t>COMBO:  https://</a:t>
            </a:r>
            <a:r>
              <a:rPr lang="en" altLang="ja-JP" dirty="0" err="1">
                <a:latin typeface="Times New Roman" panose="02020603050405020304" pitchFamily="18" charset="0"/>
                <a:cs typeface="Times New Roman" panose="02020603050405020304" pitchFamily="18" charset="0"/>
              </a:rPr>
              <a:t>www.comtec.daikin.co.jp</a:t>
            </a:r>
            <a:r>
              <a:rPr lang="en" altLang="ja-JP" dirty="0">
                <a:latin typeface="Times New Roman" panose="02020603050405020304" pitchFamily="18" charset="0"/>
                <a:cs typeface="Times New Roman" panose="02020603050405020304" pitchFamily="18" charset="0"/>
              </a:rPr>
              <a:t>/SC/images/COMBO-1-s2.0-S2352924516300035-main.pdf</a:t>
            </a:r>
          </a:p>
          <a:p>
            <a:pPr marL="285750" indent="-285750">
              <a:lnSpc>
                <a:spcPct val="150000"/>
              </a:lnSpc>
              <a:buFont typeface="Arial" panose="020B0604020202020204" pitchFamily="34" charset="0"/>
              <a:buChar char="•"/>
            </a:pPr>
            <a:r>
              <a:rPr lang="en" altLang="ja-JP" dirty="0" err="1">
                <a:latin typeface="Times New Roman" panose="02020603050405020304" pitchFamily="18" charset="0"/>
                <a:cs typeface="Times New Roman" panose="02020603050405020304" pitchFamily="18" charset="0"/>
              </a:rPr>
              <a:t>github</a:t>
            </a:r>
            <a:r>
              <a:rPr lang="en" altLang="ja-JP" dirty="0">
                <a:latin typeface="Times New Roman" panose="02020603050405020304" pitchFamily="18" charset="0"/>
                <a:cs typeface="Times New Roman" panose="02020603050405020304" pitchFamily="18" charset="0"/>
              </a:rPr>
              <a:t>: https://</a:t>
            </a:r>
            <a:r>
              <a:rPr lang="en" altLang="ja-JP" dirty="0" err="1">
                <a:latin typeface="Times New Roman" panose="02020603050405020304" pitchFamily="18" charset="0"/>
                <a:cs typeface="Times New Roman" panose="02020603050405020304" pitchFamily="18" charset="0"/>
              </a:rPr>
              <a:t>github.com</a:t>
            </a:r>
            <a:r>
              <a:rPr lang="en" altLang="ja-JP" dirty="0">
                <a:latin typeface="Times New Roman" panose="02020603050405020304" pitchFamily="18" charset="0"/>
                <a:cs typeface="Times New Roman" panose="02020603050405020304" pitchFamily="18" charset="0"/>
              </a:rPr>
              <a:t>/</a:t>
            </a:r>
            <a:r>
              <a:rPr lang="en" altLang="ja-JP" dirty="0" err="1">
                <a:latin typeface="Times New Roman" panose="02020603050405020304" pitchFamily="18" charset="0"/>
                <a:cs typeface="Times New Roman" panose="02020603050405020304" pitchFamily="18" charset="0"/>
              </a:rPr>
              <a:t>tsudalab</a:t>
            </a:r>
            <a:r>
              <a:rPr lang="en" altLang="ja-JP" dirty="0">
                <a:latin typeface="Times New Roman" panose="02020603050405020304" pitchFamily="18" charset="0"/>
                <a:cs typeface="Times New Roman" panose="02020603050405020304" pitchFamily="18" charset="0"/>
              </a:rPr>
              <a:t>/combo</a:t>
            </a:r>
          </a:p>
        </p:txBody>
      </p:sp>
      <p:sp>
        <p:nvSpPr>
          <p:cNvPr id="4" name="テキスト ボックス 3">
            <a:extLst>
              <a:ext uri="{FF2B5EF4-FFF2-40B4-BE49-F238E27FC236}">
                <a16:creationId xmlns:a16="http://schemas.microsoft.com/office/drawing/2014/main" id="{3CDA373E-C50D-164C-BA8D-B3440AA6C334}"/>
              </a:ext>
            </a:extLst>
          </p:cNvPr>
          <p:cNvSpPr txBox="1"/>
          <p:nvPr/>
        </p:nvSpPr>
        <p:spPr>
          <a:xfrm>
            <a:off x="365760" y="524256"/>
            <a:ext cx="1872629" cy="523220"/>
          </a:xfrm>
          <a:prstGeom prst="rect">
            <a:avLst/>
          </a:prstGeom>
          <a:noFill/>
        </p:spPr>
        <p:txBody>
          <a:bodyPr wrap="none" rtlCol="0">
            <a:spAutoFit/>
          </a:bodyPr>
          <a:lstStyle/>
          <a:p>
            <a:r>
              <a:rPr kumimoji="1" lang="en-US" altLang="ja-JP" sz="2800" dirty="0"/>
              <a:t>Reference</a:t>
            </a:r>
            <a:endParaRPr kumimoji="1" lang="ja-JP" altLang="en-US" sz="2800"/>
          </a:p>
        </p:txBody>
      </p:sp>
    </p:spTree>
    <p:extLst>
      <p:ext uri="{BB962C8B-B14F-4D97-AF65-F5344CB8AC3E}">
        <p14:creationId xmlns:p14="http://schemas.microsoft.com/office/powerpoint/2010/main" val="38180761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1054</Words>
  <Application>Microsoft Macintosh PowerPoint</Application>
  <PresentationFormat>ワイド画面</PresentationFormat>
  <Paragraphs>86</Paragraphs>
  <Slides>9</Slides>
  <Notes>8</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9</vt:i4>
      </vt:variant>
    </vt:vector>
  </HeadingPairs>
  <TitlesOfParts>
    <vt:vector size="15" baseType="lpstr">
      <vt:lpstr>游ゴシック</vt:lpstr>
      <vt:lpstr>游ゴシック Light</vt:lpstr>
      <vt:lpstr>Arial</vt:lpstr>
      <vt:lpstr>Menlo</vt:lpstr>
      <vt:lpstr>Times New Roman</vt:lpstr>
      <vt:lpstr>Office テーマ</vt:lpstr>
      <vt:lpstr>Development of a smell synthesis system using machine learning</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smell synthesis system using machine learning</dc:title>
  <dc:creator>熊田　匡仁</dc:creator>
  <cp:lastModifiedBy>熊田　匡仁</cp:lastModifiedBy>
  <cp:revision>10</cp:revision>
  <dcterms:created xsi:type="dcterms:W3CDTF">2020-12-21T07:36:19Z</dcterms:created>
  <dcterms:modified xsi:type="dcterms:W3CDTF">2020-12-21T09:41:36Z</dcterms:modified>
</cp:coreProperties>
</file>